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23" r:id="rId3"/>
    <p:sldId id="257" r:id="rId4"/>
    <p:sldId id="261" r:id="rId5"/>
    <p:sldId id="422" r:id="rId6"/>
    <p:sldId id="262" r:id="rId7"/>
    <p:sldId id="264" r:id="rId8"/>
    <p:sldId id="266" r:id="rId9"/>
    <p:sldId id="265" r:id="rId10"/>
    <p:sldId id="267" r:id="rId11"/>
    <p:sldId id="418" r:id="rId12"/>
    <p:sldId id="417" r:id="rId13"/>
    <p:sldId id="415" r:id="rId14"/>
    <p:sldId id="419" r:id="rId15"/>
    <p:sldId id="420" r:id="rId16"/>
    <p:sldId id="268" r:id="rId17"/>
    <p:sldId id="269" r:id="rId18"/>
    <p:sldId id="270" r:id="rId19"/>
    <p:sldId id="271" r:id="rId20"/>
    <p:sldId id="395" r:id="rId21"/>
    <p:sldId id="396" r:id="rId22"/>
    <p:sldId id="398" r:id="rId23"/>
    <p:sldId id="399" r:id="rId24"/>
    <p:sldId id="400" r:id="rId25"/>
    <p:sldId id="401" r:id="rId26"/>
    <p:sldId id="402" r:id="rId27"/>
    <p:sldId id="409" r:id="rId28"/>
    <p:sldId id="406" r:id="rId29"/>
    <p:sldId id="408" r:id="rId30"/>
    <p:sldId id="403" r:id="rId31"/>
    <p:sldId id="404" r:id="rId32"/>
    <p:sldId id="405" r:id="rId33"/>
    <p:sldId id="421" r:id="rId34"/>
    <p:sldId id="424" r:id="rId35"/>
    <p:sldId id="425" r:id="rId36"/>
    <p:sldId id="412" r:id="rId37"/>
    <p:sldId id="413" r:id="rId38"/>
    <p:sldId id="41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B5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98"/>
    <p:restoredTop sz="81163"/>
  </p:normalViewPr>
  <p:slideViewPr>
    <p:cSldViewPr snapToGrid="0" snapToObjects="1">
      <p:cViewPr varScale="1">
        <p:scale>
          <a:sx n="121" d="100"/>
          <a:sy n="121" d="100"/>
        </p:scale>
        <p:origin x="1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886B2-D88E-644A-BA25-525BFBCA5ECA}" type="datetimeFigureOut">
              <a:rPr lang="en-US" smtClean="0"/>
              <a:t>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E429C-88A9-4D4A-BB05-8868578C05A5}" type="slidenum">
              <a:rPr lang="en-US" smtClean="0"/>
              <a:t>‹#›</a:t>
            </a:fld>
            <a:endParaRPr lang="en-US"/>
          </a:p>
        </p:txBody>
      </p:sp>
    </p:spTree>
    <p:extLst>
      <p:ext uri="{BB962C8B-B14F-4D97-AF65-F5344CB8AC3E}">
        <p14:creationId xmlns:p14="http://schemas.microsoft.com/office/powerpoint/2010/main" val="17400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Minimum_bounding_rectangle"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en.wikipedia.org/wiki/Tree_data_structur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Spark RDD, Spark Framework, Spark SQL, GeoSpark, Spatial SQL</a:t>
            </a:r>
          </a:p>
        </p:txBody>
      </p:sp>
      <p:sp>
        <p:nvSpPr>
          <p:cNvPr id="4" name="Slide Number Placeholder 3"/>
          <p:cNvSpPr>
            <a:spLocks noGrp="1"/>
          </p:cNvSpPr>
          <p:nvPr>
            <p:ph type="sldNum" sz="quarter" idx="5"/>
          </p:nvPr>
        </p:nvSpPr>
        <p:spPr/>
        <p:txBody>
          <a:bodyPr/>
          <a:lstStyle/>
          <a:p>
            <a:fld id="{18AE429C-88A9-4D4A-BB05-8868578C05A5}" type="slidenum">
              <a:rPr lang="en-US" smtClean="0"/>
              <a:t>1</a:t>
            </a:fld>
            <a:endParaRPr lang="en-US"/>
          </a:p>
        </p:txBody>
      </p:sp>
    </p:spTree>
    <p:extLst>
      <p:ext uri="{BB962C8B-B14F-4D97-AF65-F5344CB8AC3E}">
        <p14:creationId xmlns:p14="http://schemas.microsoft.com/office/powerpoint/2010/main" val="82826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context of a spark program. we refer to the master as the driver program. and refer to the workers as worker nodes.</a:t>
            </a:r>
          </a:p>
          <a:p>
            <a:r>
              <a:rPr lang="en-US" baseline="0" dirty="0"/>
              <a:t>Now the driver program is where the spark context is. So when you write a spark program, you think as if you were the driver node and you are giving commands to worker nodes.</a:t>
            </a:r>
          </a:p>
          <a:p>
            <a:endParaRPr lang="en-US" dirty="0"/>
          </a:p>
          <a:p>
            <a:endParaRPr lang="en-US" dirty="0"/>
          </a:p>
        </p:txBody>
      </p:sp>
      <p:sp>
        <p:nvSpPr>
          <p:cNvPr id="4" name="Slide Number Placeholder 3"/>
          <p:cNvSpPr>
            <a:spLocks noGrp="1"/>
          </p:cNvSpPr>
          <p:nvPr>
            <p:ph type="sldNum" sz="quarter" idx="5"/>
          </p:nvPr>
        </p:nvSpPr>
        <p:spPr/>
        <p:txBody>
          <a:bodyPr/>
          <a:lstStyle/>
          <a:p>
            <a:fld id="{18AE429C-88A9-4D4A-BB05-8868578C05A5}" type="slidenum">
              <a:rPr lang="en-US" smtClean="0"/>
              <a:t>17</a:t>
            </a:fld>
            <a:endParaRPr lang="en-US"/>
          </a:p>
        </p:txBody>
      </p:sp>
    </p:spTree>
    <p:extLst>
      <p:ext uri="{BB962C8B-B14F-4D97-AF65-F5344CB8AC3E}">
        <p14:creationId xmlns:p14="http://schemas.microsoft.com/office/powerpoint/2010/main" val="918481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B8D4FD-21CF-A04D-B704-E7293BD7FA84}" type="slidenum">
              <a:rPr lang="en-US" smtClean="0"/>
              <a:t>20</a:t>
            </a:fld>
            <a:endParaRPr lang="en-US"/>
          </a:p>
        </p:txBody>
      </p:sp>
    </p:spTree>
    <p:extLst>
      <p:ext uri="{BB962C8B-B14F-4D97-AF65-F5344CB8AC3E}">
        <p14:creationId xmlns:p14="http://schemas.microsoft.com/office/powerpoint/2010/main" val="628708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B8D4FD-21CF-A04D-B704-E7293BD7FA84}" type="slidenum">
              <a:rPr lang="en-US" smtClean="0"/>
              <a:t>21</a:t>
            </a:fld>
            <a:endParaRPr lang="en-US"/>
          </a:p>
        </p:txBody>
      </p:sp>
    </p:spTree>
    <p:extLst>
      <p:ext uri="{BB962C8B-B14F-4D97-AF65-F5344CB8AC3E}">
        <p14:creationId xmlns:p14="http://schemas.microsoft.com/office/powerpoint/2010/main" val="2375601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a:t>
            </a:r>
            <a:r>
              <a:rPr lang="en-US" baseline="0" dirty="0"/>
              <a:t> SQL is </a:t>
            </a:r>
            <a:r>
              <a:rPr lang="en-US" altLang="zh-CN" baseline="0" dirty="0"/>
              <a:t>very</a:t>
            </a:r>
            <a:r>
              <a:rPr lang="zh-CN" altLang="en-US" baseline="0" dirty="0"/>
              <a:t> </a:t>
            </a:r>
            <a:r>
              <a:rPr lang="en-US" baseline="0" dirty="0"/>
              <a:t>easy to use. </a:t>
            </a:r>
          </a:p>
          <a:p>
            <a:r>
              <a:rPr lang="en-US" baseline="0" dirty="0"/>
              <a:t>I remember that when I did the recommendation system competition, I used Spark SQL in my system and </a:t>
            </a:r>
            <a:r>
              <a:rPr lang="en-US" altLang="zh-CN" baseline="0" dirty="0"/>
              <a:t>it</a:t>
            </a:r>
            <a:r>
              <a:rPr lang="zh-CN" altLang="en-US" baseline="0" dirty="0"/>
              <a:t> </a:t>
            </a:r>
            <a:r>
              <a:rPr lang="en-US" altLang="zh-CN" baseline="0" dirty="0"/>
              <a:t>is easier to logically </a:t>
            </a:r>
            <a:r>
              <a:rPr lang="en-US" baseline="0" dirty="0"/>
              <a:t>understand the whole process. </a:t>
            </a:r>
          </a:p>
          <a:p>
            <a:r>
              <a:rPr lang="en-US" baseline="0" dirty="0"/>
              <a:t>It is a spark module for structured data processing or sort of doing</a:t>
            </a:r>
            <a:r>
              <a:rPr lang="zh-CN" altLang="en-US" baseline="0" dirty="0"/>
              <a:t> </a:t>
            </a:r>
            <a:r>
              <a:rPr lang="en-US" altLang="zh-CN" baseline="0" dirty="0"/>
              <a:t>relational queries and it is implemented as a library on the top of the spark.</a:t>
            </a:r>
          </a:p>
          <a:p>
            <a:endParaRPr lang="en-US" dirty="0"/>
          </a:p>
          <a:p>
            <a:r>
              <a:rPr lang="en-US" dirty="0"/>
              <a:t>There are three main</a:t>
            </a:r>
            <a:r>
              <a:rPr lang="en-US" baseline="0" dirty="0"/>
              <a:t> goals for Spark SQL.</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a:t>The first is to support </a:t>
            </a:r>
            <a:r>
              <a:rPr lang="en-US" sz="2000" dirty="0"/>
              <a:t>relational processing in spar</a:t>
            </a:r>
            <a:r>
              <a:rPr lang="en-US" altLang="zh-CN" sz="2000" dirty="0"/>
              <a:t>k.</a:t>
            </a:r>
            <a:r>
              <a:rPr lang="en-US" altLang="zh-CN" sz="2000" baseline="0" dirty="0"/>
              <a:t> </a:t>
            </a:r>
            <a:r>
              <a:rPr lang="en-US" altLang="zh-CN" sz="1200" baseline="0" dirty="0"/>
              <a:t>So</a:t>
            </a:r>
            <a:r>
              <a:rPr lang="zh-CN" altLang="en-US" sz="1200" baseline="0" dirty="0"/>
              <a:t> </a:t>
            </a:r>
            <a:r>
              <a:rPr lang="en-US" altLang="zh-CN" sz="1200" baseline="0" dirty="0"/>
              <a:t>you can imagine selecting an entire column of the structured data is easier to do in a single line in a SQL statement than it is to do somehow with Map or a filter operation.</a:t>
            </a:r>
          </a:p>
          <a:p>
            <a:pPr marL="0" marR="0" lvl="1" indent="0" algn="l" defTabSz="457200" rtl="0" eaLnBrk="1" fontAlgn="auto" latinLnBrk="0" hangingPunct="1">
              <a:lnSpc>
                <a:spcPct val="100000"/>
              </a:lnSpc>
              <a:spcBef>
                <a:spcPts val="0"/>
              </a:spcBef>
              <a:spcAft>
                <a:spcPts val="0"/>
              </a:spcAft>
              <a:buClrTx/>
              <a:buSzTx/>
              <a:buFontTx/>
              <a:buNone/>
              <a:tabLst/>
              <a:defRPr/>
            </a:pPr>
            <a:r>
              <a:rPr lang="en-US" altLang="zh-CN" sz="2000" dirty="0"/>
              <a:t>The second</a:t>
            </a:r>
            <a:r>
              <a:rPr lang="en-US" altLang="zh-CN" sz="2000" baseline="0" dirty="0"/>
              <a:t> goal is high performance that previous mentioned.</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000" baseline="0" dirty="0"/>
              <a:t>The last is to get data more easily into Spark. It would be nice to just read in semi-structured data like JSON, for example</a:t>
            </a:r>
            <a:endParaRPr lang="en-US" sz="2000" dirty="0"/>
          </a:p>
          <a:p>
            <a:endParaRPr lang="en-US" dirty="0"/>
          </a:p>
        </p:txBody>
      </p:sp>
      <p:sp>
        <p:nvSpPr>
          <p:cNvPr id="4" name="Slide Number Placeholder 3"/>
          <p:cNvSpPr>
            <a:spLocks noGrp="1"/>
          </p:cNvSpPr>
          <p:nvPr>
            <p:ph type="sldNum" sz="quarter" idx="5"/>
          </p:nvPr>
        </p:nvSpPr>
        <p:spPr/>
        <p:txBody>
          <a:bodyPr/>
          <a:lstStyle/>
          <a:p>
            <a:fld id="{18AE429C-88A9-4D4A-BB05-8868578C05A5}" type="slidenum">
              <a:rPr lang="en-US" smtClean="0"/>
              <a:t>28</a:t>
            </a:fld>
            <a:endParaRPr lang="en-US"/>
          </a:p>
        </p:txBody>
      </p:sp>
    </p:spTree>
    <p:extLst>
      <p:ext uri="{BB962C8B-B14F-4D97-AF65-F5344CB8AC3E}">
        <p14:creationId xmlns:p14="http://schemas.microsoft.com/office/powerpoint/2010/main" val="4197419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Spark loads the input data file into memory, physically splits its in-memory copy to many equally sized partitions (using hash partitioning or following HDFS partitioned file structure) and passes each partition to each worker node. This partitioning method doesn’t preserve the spatial proximity which is crucial for improving query speed.</a:t>
            </a:r>
          </a:p>
        </p:txBody>
      </p:sp>
      <p:sp>
        <p:nvSpPr>
          <p:cNvPr id="4" name="Slide Number Placeholder 3"/>
          <p:cNvSpPr>
            <a:spLocks noGrp="1"/>
          </p:cNvSpPr>
          <p:nvPr>
            <p:ph type="sldNum" sz="quarter" idx="5"/>
          </p:nvPr>
        </p:nvSpPr>
        <p:spPr/>
        <p:txBody>
          <a:bodyPr/>
          <a:lstStyle/>
          <a:p>
            <a:fld id="{18AE429C-88A9-4D4A-BB05-8868578C05A5}" type="slidenum">
              <a:rPr lang="en-US" smtClean="0"/>
              <a:t>33</a:t>
            </a:fld>
            <a:endParaRPr lang="en-US"/>
          </a:p>
        </p:txBody>
      </p:sp>
    </p:spTree>
    <p:extLst>
      <p:ext uri="{BB962C8B-B14F-4D97-AF65-F5344CB8AC3E}">
        <p14:creationId xmlns:p14="http://schemas.microsoft.com/office/powerpoint/2010/main" val="3368152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key idea of the data structure is to group nearby objects and represent them with their </a:t>
            </a:r>
            <a:r>
              <a:rPr lang="en-US" sz="1200" b="0" i="0" u="none" strike="noStrike" kern="1200" dirty="0">
                <a:solidFill>
                  <a:schemeClr val="tx1"/>
                </a:solidFill>
                <a:effectLst/>
                <a:latin typeface="+mn-lt"/>
                <a:ea typeface="+mn-ea"/>
                <a:cs typeface="+mn-cs"/>
                <a:hlinkClick r:id="rId3" tooltip="Minimum bounding rectangle"/>
              </a:rPr>
              <a:t>minimum bounding rectangle</a:t>
            </a:r>
            <a:r>
              <a:rPr lang="en-US" sz="1200" b="0" i="0" kern="1200" dirty="0">
                <a:solidFill>
                  <a:schemeClr val="tx1"/>
                </a:solidFill>
                <a:effectLst/>
                <a:latin typeface="+mn-lt"/>
                <a:ea typeface="+mn-ea"/>
                <a:cs typeface="+mn-cs"/>
              </a:rPr>
              <a:t> in the next higher level of the tree; the "R" in R-tree is for rectangle.</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quadtree</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4" tooltip="Tree data structure"/>
              </a:rPr>
              <a:t>tree data structure</a:t>
            </a:r>
            <a:r>
              <a:rPr lang="en-US" sz="1200" b="0" i="0" kern="1200" dirty="0">
                <a:solidFill>
                  <a:schemeClr val="tx1"/>
                </a:solidFill>
                <a:effectLst/>
                <a:latin typeface="+mn-lt"/>
                <a:ea typeface="+mn-ea"/>
                <a:cs typeface="+mn-cs"/>
              </a:rPr>
              <a:t> in which each internal node has exactly four children. </a:t>
            </a:r>
            <a:endParaRPr lang="en-US" dirty="0"/>
          </a:p>
        </p:txBody>
      </p:sp>
      <p:sp>
        <p:nvSpPr>
          <p:cNvPr id="4" name="Slide Number Placeholder 3"/>
          <p:cNvSpPr>
            <a:spLocks noGrp="1"/>
          </p:cNvSpPr>
          <p:nvPr>
            <p:ph type="sldNum" sz="quarter" idx="5"/>
          </p:nvPr>
        </p:nvSpPr>
        <p:spPr/>
        <p:txBody>
          <a:bodyPr/>
          <a:lstStyle/>
          <a:p>
            <a:fld id="{18AE429C-88A9-4D4A-BB05-8868578C05A5}" type="slidenum">
              <a:rPr lang="en-US" smtClean="0"/>
              <a:t>34</a:t>
            </a:fld>
            <a:endParaRPr lang="en-US"/>
          </a:p>
        </p:txBody>
      </p:sp>
    </p:spTree>
    <p:extLst>
      <p:ext uri="{BB962C8B-B14F-4D97-AF65-F5344CB8AC3E}">
        <p14:creationId xmlns:p14="http://schemas.microsoft.com/office/powerpoint/2010/main" val="335212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Hadoop MapReduce is great for batch processing where typically data is read from disk, processed and written back to disk. But MapReduce is inefficient for multi-pass applications that read more than once. Performance drops due to data duplication, serialization and disk I/O.</a:t>
            </a:r>
          </a:p>
          <a:p>
            <a:endParaRPr lang="en-US" dirty="0"/>
          </a:p>
        </p:txBody>
      </p:sp>
      <p:sp>
        <p:nvSpPr>
          <p:cNvPr id="4" name="Slide Number Placeholder 3"/>
          <p:cNvSpPr>
            <a:spLocks noGrp="1"/>
          </p:cNvSpPr>
          <p:nvPr>
            <p:ph type="sldNum" sz="quarter" idx="5"/>
          </p:nvPr>
        </p:nvSpPr>
        <p:spPr/>
        <p:txBody>
          <a:bodyPr/>
          <a:lstStyle/>
          <a:p>
            <a:fld id="{18AE429C-88A9-4D4A-BB05-8868578C05A5}" type="slidenum">
              <a:rPr lang="en-US" smtClean="0"/>
              <a:t>2</a:t>
            </a:fld>
            <a:endParaRPr lang="en-US"/>
          </a:p>
        </p:txBody>
      </p:sp>
    </p:spTree>
    <p:extLst>
      <p:ext uri="{BB962C8B-B14F-4D97-AF65-F5344CB8AC3E}">
        <p14:creationId xmlns:p14="http://schemas.microsoft.com/office/powerpoint/2010/main" val="2540227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Iterative Algorithms</a:t>
            </a:r>
            <a:r>
              <a:rPr lang="en-US" sz="1200" b="0" i="0" kern="1200" dirty="0">
                <a:solidFill>
                  <a:schemeClr val="tx1"/>
                </a:solidFill>
                <a:effectLst/>
                <a:latin typeface="+mn-lt"/>
                <a:ea typeface="+mn-ea"/>
                <a:cs typeface="+mn-cs"/>
              </a:rPr>
              <a:t>: This includes machine learning algorithms that by nature process data through many iterations.</a:t>
            </a:r>
          </a:p>
          <a:p>
            <a:r>
              <a:rPr lang="en-US" sz="1200" b="1" i="0" kern="1200" dirty="0">
                <a:solidFill>
                  <a:schemeClr val="tx1"/>
                </a:solidFill>
                <a:effectLst/>
                <a:latin typeface="+mn-lt"/>
                <a:ea typeface="+mn-ea"/>
                <a:cs typeface="+mn-cs"/>
              </a:rPr>
              <a:t>Interactive Data Mining</a:t>
            </a:r>
            <a:r>
              <a:rPr lang="en-US" sz="1200" b="0" i="0" kern="1200" dirty="0">
                <a:solidFill>
                  <a:schemeClr val="tx1"/>
                </a:solidFill>
                <a:effectLst/>
                <a:latin typeface="+mn-lt"/>
                <a:ea typeface="+mn-ea"/>
                <a:cs typeface="+mn-cs"/>
              </a:rPr>
              <a:t>: Data is loaded into RAM once and then repeatedly queried. Interactive or ad-hoc analysis often includes visualizations. The language for querying the data must also be expressive.</a:t>
            </a:r>
          </a:p>
          <a:p>
            <a:r>
              <a:rPr lang="en-US" sz="1200" b="1" i="0" kern="1200" dirty="0">
                <a:solidFill>
                  <a:schemeClr val="tx1"/>
                </a:solidFill>
                <a:effectLst/>
                <a:latin typeface="+mn-lt"/>
                <a:ea typeface="+mn-ea"/>
                <a:cs typeface="+mn-cs"/>
              </a:rPr>
              <a:t>Streaming Applications</a:t>
            </a:r>
            <a:r>
              <a:rPr lang="en-US" sz="1200" b="0" i="0" kern="1200" dirty="0">
                <a:solidFill>
                  <a:schemeClr val="tx1"/>
                </a:solidFill>
                <a:effectLst/>
                <a:latin typeface="+mn-lt"/>
                <a:ea typeface="+mn-ea"/>
                <a:cs typeface="+mn-cs"/>
              </a:rPr>
              <a:t>: For real-time analysis, data must be analyzed as they come into the system. There's a need to maintain aggregate state over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the</a:t>
            </a:r>
            <a:r>
              <a:rPr lang="en-US" sz="1200" b="0" i="0" kern="1200" baseline="0" dirty="0">
                <a:solidFill>
                  <a:schemeClr val="tx1"/>
                </a:solidFill>
                <a:effectLst/>
                <a:latin typeface="+mn-lt"/>
                <a:ea typeface="+mn-ea"/>
                <a:cs typeface="+mn-cs"/>
              </a:rPr>
              <a:t> architecture of spark stack. From the bottom to top, it contains data storage layer, job scheduler, processing engine and some libraries or modules.</a:t>
            </a:r>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In most situation, Spark</a:t>
            </a:r>
            <a:r>
              <a:rPr lang="en-US" altLang="zh-CN" sz="1200" b="0" i="0" kern="1200" baseline="0" dirty="0">
                <a:solidFill>
                  <a:schemeClr val="tx1"/>
                </a:solidFill>
                <a:effectLst/>
                <a:latin typeface="+mn-lt"/>
                <a:ea typeface="+mn-ea"/>
                <a:cs typeface="+mn-cs"/>
              </a:rPr>
              <a:t> is built with Hadoop. It utilizes YARN to allocate and manage cluster resources between master and workers. </a:t>
            </a:r>
          </a:p>
          <a:p>
            <a:r>
              <a:rPr lang="en-US" sz="1200" b="0" i="0" kern="1200" dirty="0">
                <a:solidFill>
                  <a:schemeClr val="tx1"/>
                </a:solidFill>
                <a:effectLst/>
                <a:latin typeface="+mn-lt"/>
                <a:ea typeface="+mn-ea"/>
                <a:cs typeface="+mn-cs"/>
              </a:rPr>
              <a:t>Then Spark</a:t>
            </a:r>
            <a:r>
              <a:rPr lang="en-US" sz="1200" b="0" i="0" kern="1200" baseline="0" dirty="0">
                <a:solidFill>
                  <a:schemeClr val="tx1"/>
                </a:solidFill>
                <a:effectLst/>
                <a:latin typeface="+mn-lt"/>
                <a:ea typeface="+mn-ea"/>
                <a:cs typeface="+mn-cs"/>
              </a:rPr>
              <a:t> can access any Hadoop data sources, like HDFS, </a:t>
            </a:r>
            <a:r>
              <a:rPr lang="en-US" sz="1200" b="0" i="0" kern="1200" baseline="0" dirty="0" err="1">
                <a:solidFill>
                  <a:schemeClr val="tx1"/>
                </a:solidFill>
                <a:effectLst/>
                <a:latin typeface="+mn-lt"/>
                <a:ea typeface="+mn-ea"/>
                <a:cs typeface="+mn-cs"/>
              </a:rPr>
              <a:t>Hbase</a:t>
            </a:r>
            <a:r>
              <a:rPr lang="en-US" sz="1200" b="0" i="0" kern="1200" baseline="0" dirty="0">
                <a:solidFill>
                  <a:schemeClr val="tx1"/>
                </a:solidFill>
                <a:effectLst/>
                <a:latin typeface="+mn-lt"/>
                <a:ea typeface="+mn-ea"/>
                <a:cs typeface="+mn-cs"/>
              </a:rPr>
              <a:t> and Hive.</a:t>
            </a:r>
            <a:endParaRPr lang="en-US" sz="1200" b="0" i="0" kern="1200" dirty="0">
              <a:solidFill>
                <a:schemeClr val="tx1"/>
              </a:solidFill>
              <a:effectLst/>
              <a:latin typeface="+mn-lt"/>
              <a:ea typeface="+mn-ea"/>
              <a:cs typeface="+mn-cs"/>
            </a:endParaRPr>
          </a:p>
          <a:p>
            <a:pPr marL="0" marR="0" indent="0" algn="l" defTabSz="457200" rtl="0" eaLnBrk="1" fontAlgn="base" latinLnBrk="0" hangingPunct="1">
              <a:lnSpc>
                <a:spcPct val="100000"/>
              </a:lnSpc>
              <a:spcBef>
                <a:spcPts val="0"/>
              </a:spcBef>
              <a:spcAft>
                <a:spcPts val="0"/>
              </a:spcAft>
              <a:buClrTx/>
              <a:buSzTx/>
              <a:buFontTx/>
              <a:buNone/>
              <a:tabLst/>
              <a:defRPr/>
            </a:pPr>
            <a:r>
              <a:rPr lang="en-US" dirty="0">
                <a:solidFill>
                  <a:srgbClr val="000000"/>
                </a:solidFill>
              </a:rPr>
              <a:t>Spark Core Module</a:t>
            </a:r>
            <a:r>
              <a:rPr lang="en-US" baseline="0" dirty="0">
                <a:solidFill>
                  <a:srgbClr val="000000"/>
                </a:solidFill>
              </a:rPr>
              <a:t> </a:t>
            </a:r>
            <a:r>
              <a:rPr lang="en-US" sz="1200" b="0" i="0" kern="1200" dirty="0">
                <a:solidFill>
                  <a:schemeClr val="tx1"/>
                </a:solidFill>
                <a:effectLst/>
                <a:latin typeface="+mn-lt"/>
                <a:ea typeface="+mn-ea"/>
                <a:cs typeface="+mn-cs"/>
              </a:rPr>
              <a:t>contains basic and general functionality,</a:t>
            </a:r>
            <a:r>
              <a:rPr lang="en-US" sz="1200" b="0" i="0" kern="1200" baseline="0" dirty="0">
                <a:solidFill>
                  <a:schemeClr val="tx1"/>
                </a:solidFill>
                <a:effectLst/>
                <a:latin typeface="+mn-lt"/>
                <a:ea typeface="+mn-ea"/>
                <a:cs typeface="+mn-cs"/>
              </a:rPr>
              <a:t> like</a:t>
            </a:r>
            <a:r>
              <a:rPr lang="en-US" sz="1200" b="0" i="0" kern="1200" dirty="0">
                <a:solidFill>
                  <a:schemeClr val="tx1"/>
                </a:solidFill>
                <a:effectLst/>
                <a:latin typeface="+mn-lt"/>
                <a:ea typeface="+mn-ea"/>
                <a:cs typeface="+mn-cs"/>
              </a:rPr>
              <a:t> resilient distributed datasets,</a:t>
            </a:r>
            <a:r>
              <a:rPr lang="en-US" sz="1200" b="0" i="0" kern="1200" baseline="0" dirty="0">
                <a:solidFill>
                  <a:schemeClr val="tx1"/>
                </a:solidFill>
                <a:effectLst/>
                <a:latin typeface="+mn-lt"/>
                <a:ea typeface="+mn-ea"/>
                <a:cs typeface="+mn-cs"/>
              </a:rPr>
              <a:t> which is known as </a:t>
            </a:r>
            <a:r>
              <a:rPr lang="en-US" sz="1200" b="0" i="0" kern="1200" dirty="0">
                <a:solidFill>
                  <a:schemeClr val="tx1"/>
                </a:solidFill>
                <a:effectLst/>
                <a:latin typeface="+mn-lt"/>
                <a:ea typeface="+mn-ea"/>
                <a:cs typeface="+mn-cs"/>
              </a:rPr>
              <a:t>RDDs.</a:t>
            </a:r>
            <a:r>
              <a:rPr lang="en-US" sz="1200" b="0" i="0" kern="1200" baseline="0" dirty="0">
                <a:solidFill>
                  <a:schemeClr val="tx1"/>
                </a:solidFill>
                <a:effectLst/>
                <a:latin typeface="+mn-lt"/>
                <a:ea typeface="+mn-ea"/>
                <a:cs typeface="+mn-cs"/>
              </a:rPr>
              <a:t> W</a:t>
            </a:r>
            <a:r>
              <a:rPr lang="en-US" sz="1200" b="0" i="0" kern="1200" dirty="0">
                <a:solidFill>
                  <a:schemeClr val="tx1"/>
                </a:solidFill>
                <a:effectLst/>
                <a:latin typeface="+mn-lt"/>
                <a:ea typeface="+mn-ea"/>
                <a:cs typeface="+mn-cs"/>
              </a:rPr>
              <a:t>e will describe it in more detail later</a:t>
            </a:r>
          </a:p>
          <a:p>
            <a:pPr fontAlgn="base"/>
            <a:r>
              <a:rPr lang="en-US" sz="1200" b="0" i="0" kern="1200" dirty="0">
                <a:solidFill>
                  <a:schemeClr val="tx1"/>
                </a:solidFill>
                <a:effectLst/>
                <a:latin typeface="+mn-lt"/>
                <a:ea typeface="+mn-ea"/>
                <a:cs typeface="+mn-cs"/>
              </a:rPr>
              <a:t>On</a:t>
            </a:r>
            <a:r>
              <a:rPr lang="en-US" sz="1200" b="0" i="0" kern="1200" baseline="0" dirty="0">
                <a:solidFill>
                  <a:schemeClr val="tx1"/>
                </a:solidFill>
                <a:effectLst/>
                <a:latin typeface="+mn-lt"/>
                <a:ea typeface="+mn-ea"/>
                <a:cs typeface="+mn-cs"/>
              </a:rPr>
              <a:t> the top of the Spark Stack, It provides some Spark libraries to easily solve user cases with different approaches. </a:t>
            </a:r>
          </a:p>
          <a:p>
            <a:pPr fontAlgn="base"/>
            <a:r>
              <a:rPr lang="en-US" sz="1200" b="0" i="0" kern="1200" baseline="0" dirty="0">
                <a:solidFill>
                  <a:schemeClr val="tx1"/>
                </a:solidFill>
                <a:effectLst/>
                <a:latin typeface="+mn-lt"/>
                <a:ea typeface="+mn-ea"/>
                <a:cs typeface="+mn-cs"/>
              </a:rPr>
              <a:t>For example, you can use Spark SQL to treat your data just as relational table and directly use SQL syntax. </a:t>
            </a:r>
          </a:p>
          <a:p>
            <a:pPr fontAlgn="base"/>
            <a:r>
              <a:rPr lang="en-US" sz="1200" b="0" i="0" kern="1200" baseline="0" dirty="0">
                <a:solidFill>
                  <a:schemeClr val="tx1"/>
                </a:solidFill>
                <a:effectLst/>
                <a:latin typeface="+mn-lt"/>
                <a:ea typeface="+mn-ea"/>
                <a:cs typeface="+mn-cs"/>
              </a:rPr>
              <a:t>And you can use </a:t>
            </a:r>
            <a:r>
              <a:rPr lang="en-US" sz="1200" b="0" i="0" kern="1200" baseline="0" dirty="0" err="1">
                <a:solidFill>
                  <a:schemeClr val="tx1"/>
                </a:solidFill>
                <a:effectLst/>
                <a:latin typeface="+mn-lt"/>
                <a:ea typeface="+mn-ea"/>
                <a:cs typeface="+mn-cs"/>
              </a:rPr>
              <a:t>Mllib</a:t>
            </a:r>
            <a:r>
              <a:rPr lang="en-US" sz="1200" b="0" i="0" kern="1200" baseline="0" dirty="0">
                <a:solidFill>
                  <a:schemeClr val="tx1"/>
                </a:solidFill>
                <a:effectLst/>
                <a:latin typeface="+mn-lt"/>
                <a:ea typeface="+mn-ea"/>
                <a:cs typeface="+mn-cs"/>
              </a:rPr>
              <a:t> to do machine learning or data mining stuff without implementation by yourselves</a:t>
            </a:r>
          </a:p>
          <a:p>
            <a:endParaRPr lang="en-US" dirty="0"/>
          </a:p>
        </p:txBody>
      </p:sp>
      <p:sp>
        <p:nvSpPr>
          <p:cNvPr id="4" name="Slide Number Placeholder 3"/>
          <p:cNvSpPr>
            <a:spLocks noGrp="1"/>
          </p:cNvSpPr>
          <p:nvPr>
            <p:ph type="sldNum" sz="quarter" idx="5"/>
          </p:nvPr>
        </p:nvSpPr>
        <p:spPr/>
        <p:txBody>
          <a:bodyPr/>
          <a:lstStyle/>
          <a:p>
            <a:fld id="{18AE429C-88A9-4D4A-BB05-8868578C05A5}" type="slidenum">
              <a:rPr lang="en-US" smtClean="0"/>
              <a:t>3</a:t>
            </a:fld>
            <a:endParaRPr lang="en-US"/>
          </a:p>
        </p:txBody>
      </p:sp>
    </p:spTree>
    <p:extLst>
      <p:ext uri="{BB962C8B-B14F-4D97-AF65-F5344CB8AC3E}">
        <p14:creationId xmlns:p14="http://schemas.microsoft.com/office/powerpoint/2010/main" val="2353818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RDDs</a:t>
            </a:r>
            <a:r>
              <a:rPr lang="en-US" baseline="0" dirty="0"/>
              <a:t> are Spark’s distributed collections abstractions and they are really at the core of the spark.</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An RDD is an </a:t>
            </a:r>
            <a:r>
              <a:rPr lang="en-US" sz="1200" dirty="0">
                <a:solidFill>
                  <a:srgbClr val="990000"/>
                </a:solidFill>
              </a:rPr>
              <a:t>immutable</a:t>
            </a:r>
            <a:r>
              <a:rPr lang="en-US" sz="1200" dirty="0">
                <a:solidFill>
                  <a:srgbClr val="000000"/>
                </a:solidFill>
              </a:rPr>
              <a:t>, </a:t>
            </a:r>
            <a:r>
              <a:rPr lang="en-US" sz="1200" dirty="0">
                <a:solidFill>
                  <a:srgbClr val="990000"/>
                </a:solidFill>
              </a:rPr>
              <a:t>in-memory collection </a:t>
            </a:r>
            <a:r>
              <a:rPr lang="en-US" sz="1200" dirty="0">
                <a:solidFill>
                  <a:srgbClr val="000000"/>
                </a:solidFill>
              </a:rPr>
              <a:t>of objects. Each RDD can be split into multiple partitions,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which in turn are computed on different nodes of the cluster.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RDDs seem a lot like Scala collections, their</a:t>
            </a:r>
            <a:r>
              <a:rPr lang="en-US" sz="1200" baseline="0" dirty="0">
                <a:solidFill>
                  <a:srgbClr val="000000"/>
                </a:solidFill>
              </a:rPr>
              <a:t> share almost the same functions like map, flatmap, and filter.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rPr>
              <a:t>The only difference is that you know that your </a:t>
            </a:r>
            <a:r>
              <a:rPr lang="en-US" sz="1200" dirty="0">
                <a:solidFill>
                  <a:srgbClr val="000000"/>
                </a:solidFill>
              </a:rPr>
              <a:t>data is distributed amongst several nodes.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fld id="{18AE429C-88A9-4D4A-BB05-8868578C05A5}" type="slidenum">
              <a:rPr lang="en-US" smtClean="0"/>
              <a:t>4</a:t>
            </a:fld>
            <a:endParaRPr lang="en-US"/>
          </a:p>
        </p:txBody>
      </p:sp>
    </p:spTree>
    <p:extLst>
      <p:ext uri="{BB962C8B-B14F-4D97-AF65-F5344CB8AC3E}">
        <p14:creationId xmlns:p14="http://schemas.microsoft.com/office/powerpoint/2010/main" val="2992645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it’s too large, it will </a:t>
            </a:r>
            <a:r>
              <a:rPr lang="en-US" sz="1200" b="0" i="0" kern="1200" dirty="0">
                <a:solidFill>
                  <a:schemeClr val="tx1"/>
                </a:solidFill>
                <a:effectLst/>
                <a:latin typeface="+mn-lt"/>
                <a:ea typeface="+mn-ea"/>
                <a:cs typeface="+mn-cs"/>
              </a:rPr>
              <a:t>produce intense task scheduling.</a:t>
            </a:r>
          </a:p>
          <a:p>
            <a:r>
              <a:rPr lang="en-US" sz="1200" b="0" i="0" kern="1200" dirty="0">
                <a:solidFill>
                  <a:schemeClr val="tx1"/>
                </a:solidFill>
                <a:effectLst/>
                <a:latin typeface="+mn-lt"/>
                <a:ea typeface="+mn-ea"/>
                <a:cs typeface="+mn-cs"/>
              </a:rPr>
              <a:t>If it’s too small, there will be a waste on your cluster resources</a:t>
            </a:r>
            <a:endParaRPr lang="en-US" dirty="0"/>
          </a:p>
        </p:txBody>
      </p:sp>
      <p:sp>
        <p:nvSpPr>
          <p:cNvPr id="4" name="Slide Number Placeholder 3"/>
          <p:cNvSpPr>
            <a:spLocks noGrp="1"/>
          </p:cNvSpPr>
          <p:nvPr>
            <p:ph type="sldNum" sz="quarter" idx="5"/>
          </p:nvPr>
        </p:nvSpPr>
        <p:spPr/>
        <p:txBody>
          <a:bodyPr/>
          <a:lstStyle/>
          <a:p>
            <a:fld id="{18AE429C-88A9-4D4A-BB05-8868578C05A5}" type="slidenum">
              <a:rPr lang="en-US" smtClean="0"/>
              <a:t>5</a:t>
            </a:fld>
            <a:endParaRPr lang="en-US"/>
          </a:p>
        </p:txBody>
      </p:sp>
    </p:spTree>
    <p:extLst>
      <p:ext uri="{BB962C8B-B14F-4D97-AF65-F5344CB8AC3E}">
        <p14:creationId xmlns:p14="http://schemas.microsoft.com/office/powerpoint/2010/main" val="3027515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990000"/>
                </a:solidFill>
              </a:rPr>
              <a:t>The SparkContext object can be thought as your handle to the Spark cluster. This is how you talk to Spark.</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So whenever you start a new Spark job, you </a:t>
            </a:r>
            <a:r>
              <a:rPr lang="en-US" sz="1200" b="0" i="0" u="none" strike="noStrike" kern="1200" dirty="0" err="1">
                <a:solidFill>
                  <a:schemeClr val="tx1"/>
                </a:solidFill>
                <a:effectLst/>
                <a:latin typeface="+mn-lt"/>
                <a:ea typeface="+mn-ea"/>
                <a:cs typeface="+mn-cs"/>
              </a:rPr>
              <a:t>gotta</a:t>
            </a:r>
            <a:r>
              <a:rPr lang="en-US" sz="1200" b="0" i="0" u="none" strike="noStrike" kern="1200" dirty="0">
                <a:solidFill>
                  <a:schemeClr val="tx1"/>
                </a:solidFill>
                <a:effectLst/>
                <a:latin typeface="+mn-lt"/>
                <a:ea typeface="+mn-ea"/>
                <a:cs typeface="+mn-cs"/>
              </a:rPr>
              <a:t> create a SparkContext first. </a:t>
            </a:r>
          </a:p>
          <a:p>
            <a:r>
              <a:rPr lang="en-US" sz="1200" b="0" i="0" u="none" strike="noStrike" kern="1200" dirty="0">
                <a:solidFill>
                  <a:schemeClr val="tx1"/>
                </a:solidFill>
                <a:effectLst/>
                <a:latin typeface="+mn-lt"/>
                <a:ea typeface="+mn-ea"/>
                <a:cs typeface="+mn-cs"/>
              </a:rPr>
              <a:t>You need to pass some parameters to it to configure your Spark job, like set</a:t>
            </a:r>
            <a:r>
              <a:rPr lang="en-US" sz="1200" b="0" i="0" u="none" strike="noStrike" kern="1200" baseline="0" dirty="0">
                <a:solidFill>
                  <a:schemeClr val="tx1"/>
                </a:solidFill>
                <a:effectLst/>
                <a:latin typeface="+mn-lt"/>
                <a:ea typeface="+mn-ea"/>
                <a:cs typeface="+mn-cs"/>
              </a:rPr>
              <a:t> the application name, define the number of cores</a:t>
            </a:r>
            <a:r>
              <a:rPr lang="en-US" sz="1200" b="0" i="0" u="none" strike="noStrike" kern="1200" dirty="0">
                <a:solidFill>
                  <a:schemeClr val="tx1"/>
                </a:solidFill>
                <a:effectLst/>
                <a:latin typeface="+mn-lt"/>
                <a:ea typeface="+mn-ea"/>
                <a:cs typeface="+mn-cs"/>
              </a:rPr>
              <a:t> and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then you can start creating RDDs using this SparkContext.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dirty="0"/>
              <a:t>So let’s look at an example, assume we have</a:t>
            </a:r>
            <a:r>
              <a:rPr lang="en-US" baseline="0" dirty="0"/>
              <a:t> a large list of String.</a:t>
            </a:r>
          </a:p>
          <a:p>
            <a:r>
              <a:rPr lang="en-US" baseline="0" dirty="0"/>
              <a:t>Remember we use parallelize to turn a list into RDD. Here </a:t>
            </a:r>
            <a:r>
              <a:rPr lang="en-US" baseline="0" dirty="0" err="1"/>
              <a:t>sc</a:t>
            </a:r>
            <a:r>
              <a:rPr lang="en-US" baseline="0" dirty="0"/>
              <a:t> is a </a:t>
            </a:r>
            <a:r>
              <a:rPr lang="en-US" baseline="0" dirty="0" err="1"/>
              <a:t>SparkContxt</a:t>
            </a:r>
            <a:endParaRPr lang="en-US" baseline="0" dirty="0"/>
          </a:p>
          <a:p>
            <a:r>
              <a:rPr lang="en-US" baseline="0" dirty="0"/>
              <a:t>And then we compute the length of each string in RDD, </a:t>
            </a:r>
            <a:r>
              <a:rPr lang="en-US" altLang="zh-CN" baseline="0" dirty="0"/>
              <a:t>that is </a:t>
            </a:r>
            <a:r>
              <a:rPr lang="en-US" baseline="0" dirty="0"/>
              <a:t>turn the RDD[String] to RDD[Int]</a:t>
            </a:r>
          </a:p>
          <a:p>
            <a:endParaRPr lang="en-US" dirty="0"/>
          </a:p>
        </p:txBody>
      </p:sp>
      <p:sp>
        <p:nvSpPr>
          <p:cNvPr id="4" name="Slide Number Placeholder 3"/>
          <p:cNvSpPr>
            <a:spLocks noGrp="1"/>
          </p:cNvSpPr>
          <p:nvPr>
            <p:ph type="sldNum" sz="quarter" idx="5"/>
          </p:nvPr>
        </p:nvSpPr>
        <p:spPr/>
        <p:txBody>
          <a:bodyPr/>
          <a:lstStyle/>
          <a:p>
            <a:fld id="{18AE429C-88A9-4D4A-BB05-8868578C05A5}" type="slidenum">
              <a:rPr lang="en-US" smtClean="0"/>
              <a:t>7</a:t>
            </a:fld>
            <a:endParaRPr lang="en-US"/>
          </a:p>
        </p:txBody>
      </p:sp>
    </p:spTree>
    <p:extLst>
      <p:ext uri="{BB962C8B-B14F-4D97-AF65-F5344CB8AC3E}">
        <p14:creationId xmlns:p14="http://schemas.microsoft.com/office/powerpoint/2010/main" val="1760044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a:t>
            </a:r>
            <a:r>
              <a:rPr lang="en-US" baseline="0" dirty="0"/>
              <a:t> nothing happens. Remember that map is a transformation, it is deferred.</a:t>
            </a:r>
          </a:p>
          <a:p>
            <a:r>
              <a:rPr lang="en-US" baseline="0" dirty="0"/>
              <a:t>All we get back is a reference to an RDD that does not exist.</a:t>
            </a:r>
          </a:p>
          <a:p>
            <a:endParaRPr lang="en-US" dirty="0"/>
          </a:p>
        </p:txBody>
      </p:sp>
      <p:sp>
        <p:nvSpPr>
          <p:cNvPr id="4" name="Slide Number Placeholder 3"/>
          <p:cNvSpPr>
            <a:spLocks noGrp="1"/>
          </p:cNvSpPr>
          <p:nvPr>
            <p:ph type="sldNum" sz="quarter" idx="5"/>
          </p:nvPr>
        </p:nvSpPr>
        <p:spPr/>
        <p:txBody>
          <a:bodyPr/>
          <a:lstStyle/>
          <a:p>
            <a:fld id="{18AE429C-88A9-4D4A-BB05-8868578C05A5}" type="slidenum">
              <a:rPr lang="en-US" smtClean="0"/>
              <a:t>8</a:t>
            </a:fld>
            <a:endParaRPr lang="en-US"/>
          </a:p>
        </p:txBody>
      </p:sp>
    </p:spTree>
    <p:extLst>
      <p:ext uri="{BB962C8B-B14F-4D97-AF65-F5344CB8AC3E}">
        <p14:creationId xmlns:p14="http://schemas.microsoft.com/office/powerpoint/2010/main" val="248597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get the total number of characters in the entire RDD of strings</a:t>
            </a:r>
          </a:p>
          <a:p>
            <a:r>
              <a:rPr lang="en-US" baseline="0" dirty="0"/>
              <a:t>So we can use reduce here, it’s an action and return not another RDD, but a single value like an int.</a:t>
            </a:r>
          </a:p>
          <a:p>
            <a:endParaRPr lang="en-US" baseline="0" dirty="0"/>
          </a:p>
          <a:p>
            <a:r>
              <a:rPr lang="en-US" sz="1200" b="0" i="0" u="none" strike="noStrike" kern="1200" dirty="0">
                <a:solidFill>
                  <a:schemeClr val="tx1"/>
                </a:solidFill>
                <a:effectLst/>
                <a:latin typeface="+mn-lt"/>
                <a:ea typeface="+mn-ea"/>
                <a:cs typeface="+mn-cs"/>
              </a:rPr>
              <a:t>So this is important to remember.</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This is probably one of the most common problems that</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people have when they're just learning Spark.</a:t>
            </a:r>
          </a:p>
          <a:p>
            <a:r>
              <a:rPr lang="en-US" sz="1200" b="0" i="0" u="none" strike="noStrike" kern="1200" dirty="0">
                <a:solidFill>
                  <a:schemeClr val="tx1"/>
                </a:solidFill>
                <a:effectLst/>
                <a:latin typeface="+mn-lt"/>
                <a:ea typeface="+mn-ea"/>
                <a:cs typeface="+mn-cs"/>
              </a:rPr>
              <a:t>They wrongly assume that after a map or a filter operation,</a:t>
            </a:r>
            <a:r>
              <a:rPr lang="en-US" sz="1200" b="0" i="0" u="none" strike="noStrike" kern="1200" baseline="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 their computation has been completed.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in reality, nothing happens on the cluster</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till invoking some type of action to return a result.</a:t>
            </a:r>
          </a:p>
          <a:p>
            <a:endParaRPr lang="en-US" dirty="0"/>
          </a:p>
        </p:txBody>
      </p:sp>
      <p:sp>
        <p:nvSpPr>
          <p:cNvPr id="4" name="Slide Number Placeholder 3"/>
          <p:cNvSpPr>
            <a:spLocks noGrp="1"/>
          </p:cNvSpPr>
          <p:nvPr>
            <p:ph type="sldNum" sz="quarter" idx="5"/>
          </p:nvPr>
        </p:nvSpPr>
        <p:spPr/>
        <p:txBody>
          <a:bodyPr/>
          <a:lstStyle/>
          <a:p>
            <a:fld id="{18AE429C-88A9-4D4A-BB05-8868578C05A5}" type="slidenum">
              <a:rPr lang="en-US" smtClean="0"/>
              <a:t>9</a:t>
            </a:fld>
            <a:endParaRPr lang="en-US"/>
          </a:p>
        </p:txBody>
      </p:sp>
    </p:spTree>
    <p:extLst>
      <p:ext uri="{BB962C8B-B14F-4D97-AF65-F5344CB8AC3E}">
        <p14:creationId xmlns:p14="http://schemas.microsoft.com/office/powerpoint/2010/main" val="848646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Spark is organized as</a:t>
            </a:r>
            <a:r>
              <a:rPr lang="en-US" baseline="0" dirty="0"/>
              <a:t> a master-worker topology. </a:t>
            </a:r>
            <a:r>
              <a:rPr lang="en-US" dirty="0"/>
              <a:t>Usually there’s one master and many workers</a:t>
            </a:r>
          </a:p>
          <a:p>
            <a:endParaRPr lang="en-US" dirty="0"/>
          </a:p>
        </p:txBody>
      </p:sp>
      <p:sp>
        <p:nvSpPr>
          <p:cNvPr id="4" name="Slide Number Placeholder 3"/>
          <p:cNvSpPr>
            <a:spLocks noGrp="1"/>
          </p:cNvSpPr>
          <p:nvPr>
            <p:ph type="sldNum" sz="quarter" idx="5"/>
          </p:nvPr>
        </p:nvSpPr>
        <p:spPr/>
        <p:txBody>
          <a:bodyPr/>
          <a:lstStyle/>
          <a:p>
            <a:fld id="{18AE429C-88A9-4D4A-BB05-8868578C05A5}" type="slidenum">
              <a:rPr lang="en-US" smtClean="0"/>
              <a:t>16</a:t>
            </a:fld>
            <a:endParaRPr lang="en-US"/>
          </a:p>
        </p:txBody>
      </p:sp>
    </p:spTree>
    <p:extLst>
      <p:ext uri="{BB962C8B-B14F-4D97-AF65-F5344CB8AC3E}">
        <p14:creationId xmlns:p14="http://schemas.microsoft.com/office/powerpoint/2010/main" val="681961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6676-E2DD-5544-92F9-1F5213D9AE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57496F-20BD-4740-BE48-CA5BC9446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1A6715-8A24-2F4A-A69E-15F0CEB4BE34}"/>
              </a:ext>
            </a:extLst>
          </p:cNvPr>
          <p:cNvSpPr>
            <a:spLocks noGrp="1"/>
          </p:cNvSpPr>
          <p:nvPr>
            <p:ph type="dt" sz="half" idx="10"/>
          </p:nvPr>
        </p:nvSpPr>
        <p:spPr/>
        <p:txBody>
          <a:bodyPr/>
          <a:lstStyle/>
          <a:p>
            <a:fld id="{8ECAE79F-C918-4E47-9C42-EEA6A2D15E87}" type="datetimeFigureOut">
              <a:rPr lang="en-US" smtClean="0"/>
              <a:t>2/1/22</a:t>
            </a:fld>
            <a:endParaRPr lang="en-US"/>
          </a:p>
        </p:txBody>
      </p:sp>
      <p:sp>
        <p:nvSpPr>
          <p:cNvPr id="5" name="Footer Placeholder 4">
            <a:extLst>
              <a:ext uri="{FF2B5EF4-FFF2-40B4-BE49-F238E27FC236}">
                <a16:creationId xmlns:a16="http://schemas.microsoft.com/office/drawing/2014/main" id="{F72AD664-668C-184F-B226-53ABE63C1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A22EA-9494-5F47-AB74-CA6C6675E9C4}"/>
              </a:ext>
            </a:extLst>
          </p:cNvPr>
          <p:cNvSpPr>
            <a:spLocks noGrp="1"/>
          </p:cNvSpPr>
          <p:nvPr>
            <p:ph type="sldNum" sz="quarter" idx="12"/>
          </p:nvPr>
        </p:nvSpPr>
        <p:spPr/>
        <p:txBody>
          <a:bodyPr/>
          <a:lstStyle/>
          <a:p>
            <a:fld id="{CE0333D9-F7AD-2343-853E-DE95FFDB7EAB}" type="slidenum">
              <a:rPr lang="en-US" smtClean="0"/>
              <a:t>‹#›</a:t>
            </a:fld>
            <a:endParaRPr lang="en-US"/>
          </a:p>
        </p:txBody>
      </p:sp>
    </p:spTree>
    <p:extLst>
      <p:ext uri="{BB962C8B-B14F-4D97-AF65-F5344CB8AC3E}">
        <p14:creationId xmlns:p14="http://schemas.microsoft.com/office/powerpoint/2010/main" val="2242638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5FAE-6B38-9840-AAB7-BED5B41508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73B5D1-0065-1042-8E3F-863E88391C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F3C8C-3F26-C346-BF4E-A2E2B3B221B5}"/>
              </a:ext>
            </a:extLst>
          </p:cNvPr>
          <p:cNvSpPr>
            <a:spLocks noGrp="1"/>
          </p:cNvSpPr>
          <p:nvPr>
            <p:ph type="dt" sz="half" idx="10"/>
          </p:nvPr>
        </p:nvSpPr>
        <p:spPr/>
        <p:txBody>
          <a:bodyPr/>
          <a:lstStyle/>
          <a:p>
            <a:fld id="{8ECAE79F-C918-4E47-9C42-EEA6A2D15E87}" type="datetimeFigureOut">
              <a:rPr lang="en-US" smtClean="0"/>
              <a:t>2/1/22</a:t>
            </a:fld>
            <a:endParaRPr lang="en-US"/>
          </a:p>
        </p:txBody>
      </p:sp>
      <p:sp>
        <p:nvSpPr>
          <p:cNvPr id="5" name="Footer Placeholder 4">
            <a:extLst>
              <a:ext uri="{FF2B5EF4-FFF2-40B4-BE49-F238E27FC236}">
                <a16:creationId xmlns:a16="http://schemas.microsoft.com/office/drawing/2014/main" id="{CA2491DC-F68D-2840-980A-DB2D115DA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847C5-F8C2-6346-B225-95BEDF79ABA4}"/>
              </a:ext>
            </a:extLst>
          </p:cNvPr>
          <p:cNvSpPr>
            <a:spLocks noGrp="1"/>
          </p:cNvSpPr>
          <p:nvPr>
            <p:ph type="sldNum" sz="quarter" idx="12"/>
          </p:nvPr>
        </p:nvSpPr>
        <p:spPr/>
        <p:txBody>
          <a:bodyPr/>
          <a:lstStyle/>
          <a:p>
            <a:fld id="{CE0333D9-F7AD-2343-853E-DE95FFDB7EAB}" type="slidenum">
              <a:rPr lang="en-US" smtClean="0"/>
              <a:t>‹#›</a:t>
            </a:fld>
            <a:endParaRPr lang="en-US"/>
          </a:p>
        </p:txBody>
      </p:sp>
    </p:spTree>
    <p:extLst>
      <p:ext uri="{BB962C8B-B14F-4D97-AF65-F5344CB8AC3E}">
        <p14:creationId xmlns:p14="http://schemas.microsoft.com/office/powerpoint/2010/main" val="2967121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A70163-0669-A846-B73B-401EC3D21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298D3-C0FC-CB4A-B4DE-C7F584F778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DFCC7-2248-3C4D-9659-33416DD5A873}"/>
              </a:ext>
            </a:extLst>
          </p:cNvPr>
          <p:cNvSpPr>
            <a:spLocks noGrp="1"/>
          </p:cNvSpPr>
          <p:nvPr>
            <p:ph type="dt" sz="half" idx="10"/>
          </p:nvPr>
        </p:nvSpPr>
        <p:spPr/>
        <p:txBody>
          <a:bodyPr/>
          <a:lstStyle/>
          <a:p>
            <a:fld id="{8ECAE79F-C918-4E47-9C42-EEA6A2D15E87}" type="datetimeFigureOut">
              <a:rPr lang="en-US" smtClean="0"/>
              <a:t>2/1/22</a:t>
            </a:fld>
            <a:endParaRPr lang="en-US"/>
          </a:p>
        </p:txBody>
      </p:sp>
      <p:sp>
        <p:nvSpPr>
          <p:cNvPr id="5" name="Footer Placeholder 4">
            <a:extLst>
              <a:ext uri="{FF2B5EF4-FFF2-40B4-BE49-F238E27FC236}">
                <a16:creationId xmlns:a16="http://schemas.microsoft.com/office/drawing/2014/main" id="{EACF7709-9916-3549-86BE-CD7C0937D6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60D9C-7FDE-784A-A4C6-31946DD6FAEA}"/>
              </a:ext>
            </a:extLst>
          </p:cNvPr>
          <p:cNvSpPr>
            <a:spLocks noGrp="1"/>
          </p:cNvSpPr>
          <p:nvPr>
            <p:ph type="sldNum" sz="quarter" idx="12"/>
          </p:nvPr>
        </p:nvSpPr>
        <p:spPr/>
        <p:txBody>
          <a:bodyPr/>
          <a:lstStyle/>
          <a:p>
            <a:fld id="{CE0333D9-F7AD-2343-853E-DE95FFDB7EAB}" type="slidenum">
              <a:rPr lang="en-US" smtClean="0"/>
              <a:t>‹#›</a:t>
            </a:fld>
            <a:endParaRPr lang="en-US"/>
          </a:p>
        </p:txBody>
      </p:sp>
    </p:spTree>
    <p:extLst>
      <p:ext uri="{BB962C8B-B14F-4D97-AF65-F5344CB8AC3E}">
        <p14:creationId xmlns:p14="http://schemas.microsoft.com/office/powerpoint/2010/main" val="3509713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B438-C88B-BF4E-B3AA-31071B166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DF5F5-1DB1-4B41-A20D-422F05FF0C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F6D3F0-FF21-BB45-AE36-C2EDA279E9A2}"/>
              </a:ext>
            </a:extLst>
          </p:cNvPr>
          <p:cNvSpPr>
            <a:spLocks noGrp="1"/>
          </p:cNvSpPr>
          <p:nvPr>
            <p:ph type="dt" sz="half" idx="10"/>
          </p:nvPr>
        </p:nvSpPr>
        <p:spPr/>
        <p:txBody>
          <a:bodyPr/>
          <a:lstStyle/>
          <a:p>
            <a:fld id="{8ECAE79F-C918-4E47-9C42-EEA6A2D15E87}" type="datetimeFigureOut">
              <a:rPr lang="en-US" smtClean="0"/>
              <a:t>2/1/22</a:t>
            </a:fld>
            <a:endParaRPr lang="en-US"/>
          </a:p>
        </p:txBody>
      </p:sp>
      <p:sp>
        <p:nvSpPr>
          <p:cNvPr id="5" name="Footer Placeholder 4">
            <a:extLst>
              <a:ext uri="{FF2B5EF4-FFF2-40B4-BE49-F238E27FC236}">
                <a16:creationId xmlns:a16="http://schemas.microsoft.com/office/drawing/2014/main" id="{560343F0-3B2A-C649-A34D-93725C3B1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9BC47E-AB09-F74A-963B-650A9197637A}"/>
              </a:ext>
            </a:extLst>
          </p:cNvPr>
          <p:cNvSpPr>
            <a:spLocks noGrp="1"/>
          </p:cNvSpPr>
          <p:nvPr>
            <p:ph type="sldNum" sz="quarter" idx="12"/>
          </p:nvPr>
        </p:nvSpPr>
        <p:spPr/>
        <p:txBody>
          <a:bodyPr/>
          <a:lstStyle/>
          <a:p>
            <a:fld id="{CE0333D9-F7AD-2343-853E-DE95FFDB7EAB}" type="slidenum">
              <a:rPr lang="en-US" smtClean="0"/>
              <a:t>‹#›</a:t>
            </a:fld>
            <a:endParaRPr lang="en-US"/>
          </a:p>
        </p:txBody>
      </p:sp>
    </p:spTree>
    <p:extLst>
      <p:ext uri="{BB962C8B-B14F-4D97-AF65-F5344CB8AC3E}">
        <p14:creationId xmlns:p14="http://schemas.microsoft.com/office/powerpoint/2010/main" val="117621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9DEE-B735-1640-B084-1E3E772D5C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DE7E6F-9795-0740-B0B9-6941D19A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639C1-95C7-9146-A14C-36663FE0D8AA}"/>
              </a:ext>
            </a:extLst>
          </p:cNvPr>
          <p:cNvSpPr>
            <a:spLocks noGrp="1"/>
          </p:cNvSpPr>
          <p:nvPr>
            <p:ph type="dt" sz="half" idx="10"/>
          </p:nvPr>
        </p:nvSpPr>
        <p:spPr/>
        <p:txBody>
          <a:bodyPr/>
          <a:lstStyle/>
          <a:p>
            <a:fld id="{8ECAE79F-C918-4E47-9C42-EEA6A2D15E87}" type="datetimeFigureOut">
              <a:rPr lang="en-US" smtClean="0"/>
              <a:t>2/1/22</a:t>
            </a:fld>
            <a:endParaRPr lang="en-US"/>
          </a:p>
        </p:txBody>
      </p:sp>
      <p:sp>
        <p:nvSpPr>
          <p:cNvPr id="5" name="Footer Placeholder 4">
            <a:extLst>
              <a:ext uri="{FF2B5EF4-FFF2-40B4-BE49-F238E27FC236}">
                <a16:creationId xmlns:a16="http://schemas.microsoft.com/office/drawing/2014/main" id="{AACC9E36-2D5C-B142-B8BA-9120526D4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12003-BB07-A949-85F7-592A1153A4B8}"/>
              </a:ext>
            </a:extLst>
          </p:cNvPr>
          <p:cNvSpPr>
            <a:spLocks noGrp="1"/>
          </p:cNvSpPr>
          <p:nvPr>
            <p:ph type="sldNum" sz="quarter" idx="12"/>
          </p:nvPr>
        </p:nvSpPr>
        <p:spPr/>
        <p:txBody>
          <a:bodyPr/>
          <a:lstStyle/>
          <a:p>
            <a:fld id="{CE0333D9-F7AD-2343-853E-DE95FFDB7EAB}" type="slidenum">
              <a:rPr lang="en-US" smtClean="0"/>
              <a:t>‹#›</a:t>
            </a:fld>
            <a:endParaRPr lang="en-US"/>
          </a:p>
        </p:txBody>
      </p:sp>
    </p:spTree>
    <p:extLst>
      <p:ext uri="{BB962C8B-B14F-4D97-AF65-F5344CB8AC3E}">
        <p14:creationId xmlns:p14="http://schemas.microsoft.com/office/powerpoint/2010/main" val="1895064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9D2A-EDB0-264E-AF15-227E327EC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D33EA7-6E80-844F-8059-6ED7582017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D9E788-8F94-1741-9A03-455D3D2566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5DC3B3-E946-1541-95DF-051698BCE57E}"/>
              </a:ext>
            </a:extLst>
          </p:cNvPr>
          <p:cNvSpPr>
            <a:spLocks noGrp="1"/>
          </p:cNvSpPr>
          <p:nvPr>
            <p:ph type="dt" sz="half" idx="10"/>
          </p:nvPr>
        </p:nvSpPr>
        <p:spPr/>
        <p:txBody>
          <a:bodyPr/>
          <a:lstStyle/>
          <a:p>
            <a:fld id="{8ECAE79F-C918-4E47-9C42-EEA6A2D15E87}" type="datetimeFigureOut">
              <a:rPr lang="en-US" smtClean="0"/>
              <a:t>2/1/22</a:t>
            </a:fld>
            <a:endParaRPr lang="en-US"/>
          </a:p>
        </p:txBody>
      </p:sp>
      <p:sp>
        <p:nvSpPr>
          <p:cNvPr id="6" name="Footer Placeholder 5">
            <a:extLst>
              <a:ext uri="{FF2B5EF4-FFF2-40B4-BE49-F238E27FC236}">
                <a16:creationId xmlns:a16="http://schemas.microsoft.com/office/drawing/2014/main" id="{8F807779-AE5B-384C-9F89-FD85551AF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FB715B-BA1C-3F4C-965F-2D3CA5C519C4}"/>
              </a:ext>
            </a:extLst>
          </p:cNvPr>
          <p:cNvSpPr>
            <a:spLocks noGrp="1"/>
          </p:cNvSpPr>
          <p:nvPr>
            <p:ph type="sldNum" sz="quarter" idx="12"/>
          </p:nvPr>
        </p:nvSpPr>
        <p:spPr/>
        <p:txBody>
          <a:bodyPr/>
          <a:lstStyle/>
          <a:p>
            <a:fld id="{CE0333D9-F7AD-2343-853E-DE95FFDB7EAB}" type="slidenum">
              <a:rPr lang="en-US" smtClean="0"/>
              <a:t>‹#›</a:t>
            </a:fld>
            <a:endParaRPr lang="en-US"/>
          </a:p>
        </p:txBody>
      </p:sp>
    </p:spTree>
    <p:extLst>
      <p:ext uri="{BB962C8B-B14F-4D97-AF65-F5344CB8AC3E}">
        <p14:creationId xmlns:p14="http://schemas.microsoft.com/office/powerpoint/2010/main" val="3818606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D9D7-97BF-BF43-9410-D5B600A79C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F73672-2ED9-C14E-8819-3967F1535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D7BAE3-4C89-8A47-AABF-8473AA2AF0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F5453A-1989-9240-BE56-0F52770A65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F8E95E-F5A8-A14B-95B9-8D1C05DF03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8293C0-E027-9D4A-90EC-71C4E0DF98B5}"/>
              </a:ext>
            </a:extLst>
          </p:cNvPr>
          <p:cNvSpPr>
            <a:spLocks noGrp="1"/>
          </p:cNvSpPr>
          <p:nvPr>
            <p:ph type="dt" sz="half" idx="10"/>
          </p:nvPr>
        </p:nvSpPr>
        <p:spPr/>
        <p:txBody>
          <a:bodyPr/>
          <a:lstStyle/>
          <a:p>
            <a:fld id="{8ECAE79F-C918-4E47-9C42-EEA6A2D15E87}" type="datetimeFigureOut">
              <a:rPr lang="en-US" smtClean="0"/>
              <a:t>2/1/22</a:t>
            </a:fld>
            <a:endParaRPr lang="en-US"/>
          </a:p>
        </p:txBody>
      </p:sp>
      <p:sp>
        <p:nvSpPr>
          <p:cNvPr id="8" name="Footer Placeholder 7">
            <a:extLst>
              <a:ext uri="{FF2B5EF4-FFF2-40B4-BE49-F238E27FC236}">
                <a16:creationId xmlns:a16="http://schemas.microsoft.com/office/drawing/2014/main" id="{7BAE992A-6626-7949-B07A-47864E5D27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C435FA-712E-2B49-A260-9B2E85F1F099}"/>
              </a:ext>
            </a:extLst>
          </p:cNvPr>
          <p:cNvSpPr>
            <a:spLocks noGrp="1"/>
          </p:cNvSpPr>
          <p:nvPr>
            <p:ph type="sldNum" sz="quarter" idx="12"/>
          </p:nvPr>
        </p:nvSpPr>
        <p:spPr/>
        <p:txBody>
          <a:bodyPr/>
          <a:lstStyle/>
          <a:p>
            <a:fld id="{CE0333D9-F7AD-2343-853E-DE95FFDB7EAB}" type="slidenum">
              <a:rPr lang="en-US" smtClean="0"/>
              <a:t>‹#›</a:t>
            </a:fld>
            <a:endParaRPr lang="en-US"/>
          </a:p>
        </p:txBody>
      </p:sp>
    </p:spTree>
    <p:extLst>
      <p:ext uri="{BB962C8B-B14F-4D97-AF65-F5344CB8AC3E}">
        <p14:creationId xmlns:p14="http://schemas.microsoft.com/office/powerpoint/2010/main" val="3248960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D586-A7A6-7F40-BFD3-08E9BB018E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EAB64-7718-E743-9E93-1E3A43AE8333}"/>
              </a:ext>
            </a:extLst>
          </p:cNvPr>
          <p:cNvSpPr>
            <a:spLocks noGrp="1"/>
          </p:cNvSpPr>
          <p:nvPr>
            <p:ph type="dt" sz="half" idx="10"/>
          </p:nvPr>
        </p:nvSpPr>
        <p:spPr/>
        <p:txBody>
          <a:bodyPr/>
          <a:lstStyle/>
          <a:p>
            <a:fld id="{8ECAE79F-C918-4E47-9C42-EEA6A2D15E87}" type="datetimeFigureOut">
              <a:rPr lang="en-US" smtClean="0"/>
              <a:t>2/1/22</a:t>
            </a:fld>
            <a:endParaRPr lang="en-US"/>
          </a:p>
        </p:txBody>
      </p:sp>
      <p:sp>
        <p:nvSpPr>
          <p:cNvPr id="4" name="Footer Placeholder 3">
            <a:extLst>
              <a:ext uri="{FF2B5EF4-FFF2-40B4-BE49-F238E27FC236}">
                <a16:creationId xmlns:a16="http://schemas.microsoft.com/office/drawing/2014/main" id="{0C2E07BF-3BCD-954C-A0A7-498A44B0A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F6205C-EE6B-6E40-97DB-1BB6D35ACED0}"/>
              </a:ext>
            </a:extLst>
          </p:cNvPr>
          <p:cNvSpPr>
            <a:spLocks noGrp="1"/>
          </p:cNvSpPr>
          <p:nvPr>
            <p:ph type="sldNum" sz="quarter" idx="12"/>
          </p:nvPr>
        </p:nvSpPr>
        <p:spPr/>
        <p:txBody>
          <a:bodyPr/>
          <a:lstStyle/>
          <a:p>
            <a:fld id="{CE0333D9-F7AD-2343-853E-DE95FFDB7EAB}" type="slidenum">
              <a:rPr lang="en-US" smtClean="0"/>
              <a:t>‹#›</a:t>
            </a:fld>
            <a:endParaRPr lang="en-US"/>
          </a:p>
        </p:txBody>
      </p:sp>
    </p:spTree>
    <p:extLst>
      <p:ext uri="{BB962C8B-B14F-4D97-AF65-F5344CB8AC3E}">
        <p14:creationId xmlns:p14="http://schemas.microsoft.com/office/powerpoint/2010/main" val="4218679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12286-6C54-9248-AD02-16C06E840705}"/>
              </a:ext>
            </a:extLst>
          </p:cNvPr>
          <p:cNvSpPr>
            <a:spLocks noGrp="1"/>
          </p:cNvSpPr>
          <p:nvPr>
            <p:ph type="dt" sz="half" idx="10"/>
          </p:nvPr>
        </p:nvSpPr>
        <p:spPr/>
        <p:txBody>
          <a:bodyPr/>
          <a:lstStyle/>
          <a:p>
            <a:fld id="{8ECAE79F-C918-4E47-9C42-EEA6A2D15E87}" type="datetimeFigureOut">
              <a:rPr lang="en-US" smtClean="0"/>
              <a:t>2/1/22</a:t>
            </a:fld>
            <a:endParaRPr lang="en-US"/>
          </a:p>
        </p:txBody>
      </p:sp>
      <p:sp>
        <p:nvSpPr>
          <p:cNvPr id="3" name="Footer Placeholder 2">
            <a:extLst>
              <a:ext uri="{FF2B5EF4-FFF2-40B4-BE49-F238E27FC236}">
                <a16:creationId xmlns:a16="http://schemas.microsoft.com/office/drawing/2014/main" id="{4B396FBA-A6EF-994C-A594-267BFEF7D5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60FD1C-2739-144F-A9D0-97D8CB86FFA5}"/>
              </a:ext>
            </a:extLst>
          </p:cNvPr>
          <p:cNvSpPr>
            <a:spLocks noGrp="1"/>
          </p:cNvSpPr>
          <p:nvPr>
            <p:ph type="sldNum" sz="quarter" idx="12"/>
          </p:nvPr>
        </p:nvSpPr>
        <p:spPr/>
        <p:txBody>
          <a:bodyPr/>
          <a:lstStyle/>
          <a:p>
            <a:fld id="{CE0333D9-F7AD-2343-853E-DE95FFDB7EAB}" type="slidenum">
              <a:rPr lang="en-US" smtClean="0"/>
              <a:t>‹#›</a:t>
            </a:fld>
            <a:endParaRPr lang="en-US"/>
          </a:p>
        </p:txBody>
      </p:sp>
    </p:spTree>
    <p:extLst>
      <p:ext uri="{BB962C8B-B14F-4D97-AF65-F5344CB8AC3E}">
        <p14:creationId xmlns:p14="http://schemas.microsoft.com/office/powerpoint/2010/main" val="64297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45739-6D64-0F4F-BF0D-1B18E8314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155913-2AFF-5045-BDFE-698A2F3850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482019-D582-794D-9B9A-B52EF7FB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5B6538-5916-F34E-A3B3-0ECEB2917615}"/>
              </a:ext>
            </a:extLst>
          </p:cNvPr>
          <p:cNvSpPr>
            <a:spLocks noGrp="1"/>
          </p:cNvSpPr>
          <p:nvPr>
            <p:ph type="dt" sz="half" idx="10"/>
          </p:nvPr>
        </p:nvSpPr>
        <p:spPr/>
        <p:txBody>
          <a:bodyPr/>
          <a:lstStyle/>
          <a:p>
            <a:fld id="{8ECAE79F-C918-4E47-9C42-EEA6A2D15E87}" type="datetimeFigureOut">
              <a:rPr lang="en-US" smtClean="0"/>
              <a:t>2/1/22</a:t>
            </a:fld>
            <a:endParaRPr lang="en-US"/>
          </a:p>
        </p:txBody>
      </p:sp>
      <p:sp>
        <p:nvSpPr>
          <p:cNvPr id="6" name="Footer Placeholder 5">
            <a:extLst>
              <a:ext uri="{FF2B5EF4-FFF2-40B4-BE49-F238E27FC236}">
                <a16:creationId xmlns:a16="http://schemas.microsoft.com/office/drawing/2014/main" id="{AF012040-432E-E142-9533-0CB2A22C8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71C94-F355-1A40-99DD-767CB3BFABB7}"/>
              </a:ext>
            </a:extLst>
          </p:cNvPr>
          <p:cNvSpPr>
            <a:spLocks noGrp="1"/>
          </p:cNvSpPr>
          <p:nvPr>
            <p:ph type="sldNum" sz="quarter" idx="12"/>
          </p:nvPr>
        </p:nvSpPr>
        <p:spPr/>
        <p:txBody>
          <a:bodyPr/>
          <a:lstStyle/>
          <a:p>
            <a:fld id="{CE0333D9-F7AD-2343-853E-DE95FFDB7EAB}" type="slidenum">
              <a:rPr lang="en-US" smtClean="0"/>
              <a:t>‹#›</a:t>
            </a:fld>
            <a:endParaRPr lang="en-US"/>
          </a:p>
        </p:txBody>
      </p:sp>
    </p:spTree>
    <p:extLst>
      <p:ext uri="{BB962C8B-B14F-4D97-AF65-F5344CB8AC3E}">
        <p14:creationId xmlns:p14="http://schemas.microsoft.com/office/powerpoint/2010/main" val="307217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2BA0C-A422-CF41-8314-1577753B0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A42A95-85C0-AC48-94EB-F9E95A903E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CDECC8-A3D8-554D-90A9-DDC067801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10F090-FB7E-7942-8871-B63876B18B8D}"/>
              </a:ext>
            </a:extLst>
          </p:cNvPr>
          <p:cNvSpPr>
            <a:spLocks noGrp="1"/>
          </p:cNvSpPr>
          <p:nvPr>
            <p:ph type="dt" sz="half" idx="10"/>
          </p:nvPr>
        </p:nvSpPr>
        <p:spPr/>
        <p:txBody>
          <a:bodyPr/>
          <a:lstStyle/>
          <a:p>
            <a:fld id="{8ECAE79F-C918-4E47-9C42-EEA6A2D15E87}" type="datetimeFigureOut">
              <a:rPr lang="en-US" smtClean="0"/>
              <a:t>2/1/22</a:t>
            </a:fld>
            <a:endParaRPr lang="en-US"/>
          </a:p>
        </p:txBody>
      </p:sp>
      <p:sp>
        <p:nvSpPr>
          <p:cNvPr id="6" name="Footer Placeholder 5">
            <a:extLst>
              <a:ext uri="{FF2B5EF4-FFF2-40B4-BE49-F238E27FC236}">
                <a16:creationId xmlns:a16="http://schemas.microsoft.com/office/drawing/2014/main" id="{F326116D-0101-5740-A692-78C1903C40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68B200-9B50-1F45-B254-98F7DA97B138}"/>
              </a:ext>
            </a:extLst>
          </p:cNvPr>
          <p:cNvSpPr>
            <a:spLocks noGrp="1"/>
          </p:cNvSpPr>
          <p:nvPr>
            <p:ph type="sldNum" sz="quarter" idx="12"/>
          </p:nvPr>
        </p:nvSpPr>
        <p:spPr/>
        <p:txBody>
          <a:bodyPr/>
          <a:lstStyle/>
          <a:p>
            <a:fld id="{CE0333D9-F7AD-2343-853E-DE95FFDB7EAB}" type="slidenum">
              <a:rPr lang="en-US" smtClean="0"/>
              <a:t>‹#›</a:t>
            </a:fld>
            <a:endParaRPr lang="en-US"/>
          </a:p>
        </p:txBody>
      </p:sp>
    </p:spTree>
    <p:extLst>
      <p:ext uri="{BB962C8B-B14F-4D97-AF65-F5344CB8AC3E}">
        <p14:creationId xmlns:p14="http://schemas.microsoft.com/office/powerpoint/2010/main" val="732185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6EB0B8-645C-3849-95D9-8EB2B09CD1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329776-0B03-E340-AF4D-1D8C31455A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E89002-DAC9-B340-BEB3-0C6CC3339C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CAE79F-C918-4E47-9C42-EEA6A2D15E87}" type="datetimeFigureOut">
              <a:rPr lang="en-US" smtClean="0"/>
              <a:t>2/1/22</a:t>
            </a:fld>
            <a:endParaRPr lang="en-US"/>
          </a:p>
        </p:txBody>
      </p:sp>
      <p:sp>
        <p:nvSpPr>
          <p:cNvPr id="5" name="Footer Placeholder 4">
            <a:extLst>
              <a:ext uri="{FF2B5EF4-FFF2-40B4-BE49-F238E27FC236}">
                <a16:creationId xmlns:a16="http://schemas.microsoft.com/office/drawing/2014/main" id="{9E2D6BDF-AA2A-5E4D-8FD1-71EA302486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C857A0-3F02-D94E-8017-EC45C030A6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333D9-F7AD-2343-853E-DE95FFDB7EAB}" type="slidenum">
              <a:rPr lang="en-US" smtClean="0"/>
              <a:t>‹#›</a:t>
            </a:fld>
            <a:endParaRPr lang="en-US"/>
          </a:p>
        </p:txBody>
      </p:sp>
    </p:spTree>
    <p:extLst>
      <p:ext uri="{BB962C8B-B14F-4D97-AF65-F5344CB8AC3E}">
        <p14:creationId xmlns:p14="http://schemas.microsoft.com/office/powerpoint/2010/main" val="1164146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n00786@umn.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hyperlink" Target="https://jiayuasu.github.io/files/talk/jia-sigspatial19-teaser.pdf"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hyperlink" Target="https://sedona.apache.org/tutorial/sql-python/"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A8CE-0C24-B147-B8B1-5BB78B0420A8}"/>
              </a:ext>
            </a:extLst>
          </p:cNvPr>
          <p:cNvSpPr>
            <a:spLocks noGrp="1"/>
          </p:cNvSpPr>
          <p:nvPr>
            <p:ph type="ctrTitle"/>
          </p:nvPr>
        </p:nvSpPr>
        <p:spPr/>
        <p:txBody>
          <a:bodyPr>
            <a:normAutofit/>
          </a:bodyPr>
          <a:lstStyle/>
          <a:p>
            <a:r>
              <a:rPr lang="en-US" sz="4800" dirty="0"/>
              <a:t>Introduction to Spark and GeoSpark</a:t>
            </a:r>
            <a:br>
              <a:rPr lang="en-US" sz="4800" dirty="0"/>
            </a:br>
            <a:endParaRPr lang="en-US" sz="4800" dirty="0"/>
          </a:p>
        </p:txBody>
      </p:sp>
      <p:sp>
        <p:nvSpPr>
          <p:cNvPr id="3" name="Subtitle 2">
            <a:extLst>
              <a:ext uri="{FF2B5EF4-FFF2-40B4-BE49-F238E27FC236}">
                <a16:creationId xmlns:a16="http://schemas.microsoft.com/office/drawing/2014/main" id="{425CC453-DD3A-2040-965C-74A115648219}"/>
              </a:ext>
            </a:extLst>
          </p:cNvPr>
          <p:cNvSpPr>
            <a:spLocks noGrp="1"/>
          </p:cNvSpPr>
          <p:nvPr>
            <p:ph type="subTitle" idx="1"/>
          </p:nvPr>
        </p:nvSpPr>
        <p:spPr/>
        <p:txBody>
          <a:bodyPr>
            <a:normAutofit/>
          </a:bodyPr>
          <a:lstStyle/>
          <a:p>
            <a:r>
              <a:rPr lang="en-US" altLang="zh-CN" sz="2000" dirty="0">
                <a:solidFill>
                  <a:srgbClr val="000000"/>
                </a:solidFill>
              </a:rPr>
              <a:t>Yijun Lin</a:t>
            </a:r>
          </a:p>
          <a:p>
            <a:r>
              <a:rPr lang="en-US" altLang="zh-CN" sz="2000" dirty="0">
                <a:solidFill>
                  <a:srgbClr val="000000"/>
                </a:solidFill>
              </a:rPr>
              <a:t>Department of Computer Science &amp; Engineering</a:t>
            </a:r>
          </a:p>
          <a:p>
            <a:r>
              <a:rPr lang="en-US" altLang="zh-CN" sz="2000" dirty="0">
                <a:solidFill>
                  <a:srgbClr val="000000"/>
                </a:solidFill>
              </a:rPr>
              <a:t>University of Minnesota, Twin Cities</a:t>
            </a:r>
          </a:p>
          <a:p>
            <a:r>
              <a:rPr lang="en-US" altLang="zh-CN" sz="2000" dirty="0">
                <a:solidFill>
                  <a:srgbClr val="000000"/>
                </a:solidFill>
                <a:hlinkClick r:id="rId3"/>
              </a:rPr>
              <a:t>lin00786@umn.edu</a:t>
            </a:r>
            <a:endParaRPr lang="en-US" altLang="zh-CN" sz="2000" dirty="0">
              <a:solidFill>
                <a:srgbClr val="000000"/>
              </a:solidFill>
            </a:endParaRPr>
          </a:p>
          <a:p>
            <a:endParaRPr lang="en-US" altLang="zh-CN" sz="2000" dirty="0">
              <a:solidFill>
                <a:srgbClr val="000000"/>
              </a:solidFill>
            </a:endParaRPr>
          </a:p>
        </p:txBody>
      </p:sp>
    </p:spTree>
    <p:extLst>
      <p:ext uri="{BB962C8B-B14F-4D97-AF65-F5344CB8AC3E}">
        <p14:creationId xmlns:p14="http://schemas.microsoft.com/office/powerpoint/2010/main" val="2205716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4A91-4C7E-F24A-9304-EF92B7C3799F}"/>
              </a:ext>
            </a:extLst>
          </p:cNvPr>
          <p:cNvSpPr>
            <a:spLocks noGrp="1"/>
          </p:cNvSpPr>
          <p:nvPr>
            <p:ph type="title"/>
          </p:nvPr>
        </p:nvSpPr>
        <p:spPr/>
        <p:txBody>
          <a:bodyPr/>
          <a:lstStyle/>
          <a:p>
            <a:r>
              <a:rPr lang="en-US" dirty="0"/>
              <a:t>Benefits of Laziness</a:t>
            </a:r>
          </a:p>
        </p:txBody>
      </p:sp>
      <p:sp>
        <p:nvSpPr>
          <p:cNvPr id="3" name="Content Placeholder 2">
            <a:extLst>
              <a:ext uri="{FF2B5EF4-FFF2-40B4-BE49-F238E27FC236}">
                <a16:creationId xmlns:a16="http://schemas.microsoft.com/office/drawing/2014/main" id="{6F331968-E676-0E4B-9B21-05B2225962E0}"/>
              </a:ext>
            </a:extLst>
          </p:cNvPr>
          <p:cNvSpPr>
            <a:spLocks noGrp="1"/>
          </p:cNvSpPr>
          <p:nvPr>
            <p:ph idx="1"/>
          </p:nvPr>
        </p:nvSpPr>
        <p:spPr/>
        <p:txBody>
          <a:bodyPr>
            <a:normAutofit/>
          </a:bodyPr>
          <a:lstStyle/>
          <a:p>
            <a:pPr>
              <a:lnSpc>
                <a:spcPct val="100000"/>
              </a:lnSpc>
              <a:spcBef>
                <a:spcPts val="0"/>
              </a:spcBef>
              <a:spcAft>
                <a:spcPts val="600"/>
              </a:spcAft>
            </a:pPr>
            <a:r>
              <a:rPr lang="en-US" sz="2400" dirty="0">
                <a:solidFill>
                  <a:srgbClr val="000000"/>
                </a:solidFill>
              </a:rPr>
              <a:t>Another example:</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r>
              <a:rPr lang="en-US" sz="2400" dirty="0">
                <a:solidFill>
                  <a:srgbClr val="000000"/>
                </a:solidFill>
              </a:rPr>
              <a:t>The execution of </a:t>
            </a:r>
            <a:r>
              <a:rPr lang="en-US" sz="2400" i="1" dirty="0" err="1">
                <a:solidFill>
                  <a:srgbClr val="000000"/>
                </a:solidFill>
              </a:rPr>
              <a:t>flatMap</a:t>
            </a:r>
            <a:r>
              <a:rPr lang="en-US" sz="2400" dirty="0">
                <a:solidFill>
                  <a:srgbClr val="000000"/>
                </a:solidFill>
              </a:rPr>
              <a:t> is </a:t>
            </a:r>
            <a:r>
              <a:rPr lang="en-US" sz="2400" b="1" dirty="0"/>
              <a:t>deferred</a:t>
            </a:r>
            <a:r>
              <a:rPr lang="en-US" sz="2400" dirty="0">
                <a:solidFill>
                  <a:srgbClr val="990000"/>
                </a:solidFill>
              </a:rPr>
              <a:t> </a:t>
            </a:r>
            <a:r>
              <a:rPr lang="en-US" sz="2400" dirty="0">
                <a:solidFill>
                  <a:srgbClr val="000000"/>
                </a:solidFill>
              </a:rPr>
              <a:t>until </a:t>
            </a:r>
            <a:r>
              <a:rPr lang="en-US" sz="2400" i="1" dirty="0">
                <a:solidFill>
                  <a:srgbClr val="000000"/>
                </a:solidFill>
              </a:rPr>
              <a:t>take</a:t>
            </a:r>
            <a:r>
              <a:rPr lang="en-US" sz="2400" dirty="0">
                <a:solidFill>
                  <a:srgbClr val="000000"/>
                </a:solidFill>
              </a:rPr>
              <a:t> action happens</a:t>
            </a:r>
          </a:p>
          <a:p>
            <a:pPr lvl="1">
              <a:lnSpc>
                <a:spcPct val="100000"/>
              </a:lnSpc>
              <a:spcBef>
                <a:spcPts val="0"/>
              </a:spcBef>
              <a:spcAft>
                <a:spcPts val="600"/>
              </a:spcAft>
            </a:pPr>
            <a:r>
              <a:rPr lang="en-US" sz="2000" dirty="0">
                <a:solidFill>
                  <a:srgbClr val="000000"/>
                </a:solidFill>
              </a:rPr>
              <a:t>As soon as the first 10 elements of have been computed, </a:t>
            </a:r>
            <a:r>
              <a:rPr lang="en-US" sz="2000" dirty="0" err="1">
                <a:solidFill>
                  <a:srgbClr val="000000"/>
                </a:solidFill>
              </a:rPr>
              <a:t>word_rdd</a:t>
            </a:r>
            <a:r>
              <a:rPr lang="en-US" sz="2000" dirty="0">
                <a:solidFill>
                  <a:srgbClr val="000000"/>
                </a:solidFill>
              </a:rPr>
              <a:t> is done</a:t>
            </a:r>
          </a:p>
          <a:p>
            <a:pPr lvl="1">
              <a:lnSpc>
                <a:spcPct val="100000"/>
              </a:lnSpc>
              <a:spcBef>
                <a:spcPts val="0"/>
              </a:spcBef>
              <a:spcAft>
                <a:spcPts val="600"/>
              </a:spcAft>
            </a:pPr>
            <a:endParaRPr lang="en-US" sz="2000" dirty="0">
              <a:solidFill>
                <a:srgbClr val="000000"/>
              </a:solidFill>
            </a:endParaRPr>
          </a:p>
          <a:p>
            <a:pPr>
              <a:lnSpc>
                <a:spcPct val="100000"/>
              </a:lnSpc>
              <a:spcBef>
                <a:spcPts val="0"/>
              </a:spcBef>
              <a:spcAft>
                <a:spcPts val="600"/>
              </a:spcAft>
            </a:pPr>
            <a:r>
              <a:rPr lang="en-US" sz="2400" dirty="0">
                <a:solidFill>
                  <a:srgbClr val="000000"/>
                </a:solidFill>
              </a:rPr>
              <a:t>Spark analyzes and optimizes the </a:t>
            </a:r>
            <a:r>
              <a:rPr lang="en-US" sz="2400" b="1" dirty="0"/>
              <a:t>chain of operations </a:t>
            </a:r>
            <a:r>
              <a:rPr lang="en-US" sz="2400" dirty="0">
                <a:solidFill>
                  <a:srgbClr val="000000"/>
                </a:solidFill>
              </a:rPr>
              <a:t>before executing it</a:t>
            </a:r>
          </a:p>
          <a:p>
            <a:pPr lvl="1">
              <a:lnSpc>
                <a:spcPct val="100000"/>
              </a:lnSpc>
              <a:spcBef>
                <a:spcPts val="0"/>
              </a:spcBef>
              <a:spcAft>
                <a:spcPts val="600"/>
              </a:spcAft>
            </a:pPr>
            <a:r>
              <a:rPr lang="en-US" sz="2000" dirty="0">
                <a:solidFill>
                  <a:srgbClr val="000000"/>
                </a:solidFill>
              </a:rPr>
              <a:t>Spark saves time and space by avoiding unnecessary computation</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p>
        </p:txBody>
      </p:sp>
      <p:pic>
        <p:nvPicPr>
          <p:cNvPr id="4" name="Picture 3">
            <a:extLst>
              <a:ext uri="{FF2B5EF4-FFF2-40B4-BE49-F238E27FC236}">
                <a16:creationId xmlns:a16="http://schemas.microsoft.com/office/drawing/2014/main" id="{F4CFFF73-51A1-3748-A41C-C00F273238B0}"/>
              </a:ext>
            </a:extLst>
          </p:cNvPr>
          <p:cNvPicPr>
            <a:picLocks noChangeAspect="1"/>
          </p:cNvPicPr>
          <p:nvPr/>
        </p:nvPicPr>
        <p:blipFill>
          <a:blip r:embed="rId2"/>
          <a:stretch>
            <a:fillRect/>
          </a:stretch>
        </p:blipFill>
        <p:spPr>
          <a:xfrm>
            <a:off x="1158772" y="2382405"/>
            <a:ext cx="6413500" cy="825500"/>
          </a:xfrm>
          <a:prstGeom prst="rect">
            <a:avLst/>
          </a:prstGeom>
        </p:spPr>
      </p:pic>
    </p:spTree>
    <p:extLst>
      <p:ext uri="{BB962C8B-B14F-4D97-AF65-F5344CB8AC3E}">
        <p14:creationId xmlns:p14="http://schemas.microsoft.com/office/powerpoint/2010/main" val="3695840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0FEA-7DF5-5644-9E81-996C28E0028F}"/>
              </a:ext>
            </a:extLst>
          </p:cNvPr>
          <p:cNvSpPr>
            <a:spLocks noGrp="1"/>
          </p:cNvSpPr>
          <p:nvPr>
            <p:ph type="title"/>
          </p:nvPr>
        </p:nvSpPr>
        <p:spPr/>
        <p:txBody>
          <a:bodyPr/>
          <a:lstStyle/>
          <a:p>
            <a:r>
              <a:rPr lang="en-US" dirty="0"/>
              <a:t>Common Transformations</a:t>
            </a:r>
          </a:p>
        </p:txBody>
      </p:sp>
      <p:graphicFrame>
        <p:nvGraphicFramePr>
          <p:cNvPr id="4" name="Content Placeholder 4">
            <a:extLst>
              <a:ext uri="{FF2B5EF4-FFF2-40B4-BE49-F238E27FC236}">
                <a16:creationId xmlns:a16="http://schemas.microsoft.com/office/drawing/2014/main" id="{3129CDB7-5CB3-E84F-9715-D915D65AF4E9}"/>
              </a:ext>
            </a:extLst>
          </p:cNvPr>
          <p:cNvGraphicFramePr>
            <a:graphicFrameLocks/>
          </p:cNvGraphicFramePr>
          <p:nvPr/>
        </p:nvGraphicFramePr>
        <p:xfrm>
          <a:off x="838200" y="1825625"/>
          <a:ext cx="6858615" cy="3931920"/>
        </p:xfrm>
        <a:graphic>
          <a:graphicData uri="http://schemas.openxmlformats.org/drawingml/2006/table">
            <a:tbl>
              <a:tblPr firstRow="1" bandRow="1"/>
              <a:tblGrid>
                <a:gridCol w="1168160">
                  <a:extLst>
                    <a:ext uri="{9D8B030D-6E8A-4147-A177-3AD203B41FA5}">
                      <a16:colId xmlns:a16="http://schemas.microsoft.com/office/drawing/2014/main" val="20000"/>
                    </a:ext>
                  </a:extLst>
                </a:gridCol>
                <a:gridCol w="5690455">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b="1" dirty="0">
                          <a:solidFill>
                            <a:srgbClr val="000000"/>
                          </a:solidFill>
                        </a:rPr>
                        <a:t>map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sz="1800" b="1" dirty="0">
                          <a:solidFill>
                            <a:srgbClr val="990000"/>
                          </a:solidFill>
                        </a:rPr>
                        <a:t>map[T](f: A=&gt;B): RDD[T]</a:t>
                      </a:r>
                    </a:p>
                    <a:p>
                      <a:pPr algn="l"/>
                      <a:r>
                        <a:rPr lang="en-US" sz="1600" b="0" dirty="0">
                          <a:solidFill>
                            <a:srgbClr val="000000"/>
                          </a:solidFill>
                        </a:rPr>
                        <a:t>Apply</a:t>
                      </a:r>
                      <a:r>
                        <a:rPr lang="en-US" sz="1600" b="0" baseline="0" dirty="0">
                          <a:solidFill>
                            <a:srgbClr val="000000"/>
                          </a:solidFill>
                        </a:rPr>
                        <a:t> function to each element in the RDD and return an RDD of the result.</a:t>
                      </a:r>
                    </a:p>
                    <a:p>
                      <a:pPr algn="l"/>
                      <a:endParaRPr lang="en-US" sz="16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630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800" b="1" dirty="0" err="1">
                          <a:solidFill>
                            <a:srgbClr val="000000"/>
                          </a:solidFill>
                        </a:rPr>
                        <a:t>flatmap</a:t>
                      </a:r>
                      <a:endParaRPr lang="en-US" sz="1800" b="1" dirty="0">
                        <a:solidFill>
                          <a:srgbClr val="000000"/>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altLang="zh-CN" sz="1800" b="1" dirty="0" err="1">
                          <a:solidFill>
                            <a:srgbClr val="990000"/>
                          </a:solidFill>
                        </a:rPr>
                        <a:t>flat</a:t>
                      </a:r>
                      <a:r>
                        <a:rPr lang="en-US" sz="1800" b="1" dirty="0" err="1">
                          <a:solidFill>
                            <a:srgbClr val="990000"/>
                          </a:solidFill>
                        </a:rPr>
                        <a:t>map</a:t>
                      </a:r>
                      <a:r>
                        <a:rPr lang="en-US" sz="1800" b="1" dirty="0">
                          <a:solidFill>
                            <a:srgbClr val="990000"/>
                          </a:solidFill>
                        </a:rPr>
                        <a:t>[T](f: A=&gt;B): RDD[T]</a:t>
                      </a:r>
                    </a:p>
                    <a:p>
                      <a:pPr algn="l"/>
                      <a:r>
                        <a:rPr lang="en-US" sz="1600" b="0" dirty="0">
                          <a:solidFill>
                            <a:srgbClr val="000000"/>
                          </a:solidFill>
                        </a:rPr>
                        <a:t>Apply</a:t>
                      </a:r>
                      <a:r>
                        <a:rPr lang="en-US" sz="1600" b="0" baseline="0" dirty="0">
                          <a:solidFill>
                            <a:srgbClr val="000000"/>
                          </a:solidFill>
                        </a:rPr>
                        <a:t> function to each element in the RDD and return an RDD of the result, but output is flattened.</a:t>
                      </a:r>
                      <a:endParaRPr lang="en-US" sz="1600" b="0" dirty="0">
                        <a:solidFill>
                          <a:srgbClr val="000000"/>
                        </a:solidFill>
                      </a:endParaRPr>
                    </a:p>
                    <a:p>
                      <a:pPr algn="l"/>
                      <a:endParaRPr lang="en-US" sz="1600" b="0" dirty="0">
                        <a:solidFill>
                          <a:srgbClr val="000000"/>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800" b="1" dirty="0">
                          <a:solidFill>
                            <a:srgbClr val="000000"/>
                          </a:solidFill>
                        </a:rPr>
                        <a:t>filter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1800" b="1" dirty="0">
                          <a:solidFill>
                            <a:srgbClr val="990000"/>
                          </a:solidFill>
                        </a:rPr>
                        <a:t>filter[T](</a:t>
                      </a:r>
                      <a:r>
                        <a:rPr lang="en-US" sz="1800" b="1" dirty="0" err="1">
                          <a:solidFill>
                            <a:srgbClr val="990000"/>
                          </a:solidFill>
                        </a:rPr>
                        <a:t>pred</a:t>
                      </a:r>
                      <a:r>
                        <a:rPr lang="en-US" sz="1800" b="1" dirty="0">
                          <a:solidFill>
                            <a:srgbClr val="990000"/>
                          </a:solidFill>
                        </a:rPr>
                        <a:t>: A=&gt;Boolean): RDD[T]</a:t>
                      </a:r>
                    </a:p>
                    <a:p>
                      <a:pPr algn="l"/>
                      <a:r>
                        <a:rPr lang="en-US" sz="1600" b="0" dirty="0">
                          <a:solidFill>
                            <a:srgbClr val="000000"/>
                          </a:solidFill>
                        </a:rPr>
                        <a:t>Apply</a:t>
                      </a:r>
                      <a:r>
                        <a:rPr lang="en-US" sz="1600" b="0" baseline="0" dirty="0">
                          <a:solidFill>
                            <a:srgbClr val="000000"/>
                          </a:solidFill>
                        </a:rPr>
                        <a:t> predicate function, </a:t>
                      </a:r>
                      <a:r>
                        <a:rPr lang="en-US" sz="1600" b="0" baseline="0" dirty="0" err="1">
                          <a:solidFill>
                            <a:srgbClr val="000000"/>
                          </a:solidFill>
                        </a:rPr>
                        <a:t>pred</a:t>
                      </a:r>
                      <a:r>
                        <a:rPr lang="en-US" sz="1600" b="0" baseline="0" dirty="0">
                          <a:solidFill>
                            <a:srgbClr val="000000"/>
                          </a:solidFill>
                        </a:rPr>
                        <a:t>,  to each element in the RDD and return an RDD of elements that passed the condition.</a:t>
                      </a:r>
                      <a:endParaRPr lang="en-US" sz="1600" b="0" dirty="0">
                        <a:solidFill>
                          <a:srgbClr val="000000"/>
                        </a:solidFill>
                      </a:endParaRPr>
                    </a:p>
                    <a:p>
                      <a:pPr algn="l"/>
                      <a:endParaRPr lang="en-US" sz="18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800" b="1" dirty="0">
                          <a:solidFill>
                            <a:srgbClr val="000000"/>
                          </a:solidFill>
                        </a:rPr>
                        <a:t>distinct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altLang="zh-CN" sz="1800" b="1" dirty="0">
                          <a:solidFill>
                            <a:srgbClr val="990000"/>
                          </a:solidFill>
                        </a:rPr>
                        <a:t>distinct():RDD[T]</a:t>
                      </a:r>
                    </a:p>
                    <a:p>
                      <a:pPr algn="l"/>
                      <a:r>
                        <a:rPr lang="en-US" sz="1600" b="0" dirty="0">
                          <a:solidFill>
                            <a:srgbClr val="000000"/>
                          </a:solidFill>
                        </a:rPr>
                        <a:t>Return an RDD with duplicates </a:t>
                      </a:r>
                      <a:r>
                        <a:rPr lang="en-US" altLang="zh-CN" sz="1600" b="0" dirty="0">
                          <a:solidFill>
                            <a:srgbClr val="000000"/>
                          </a:solidFill>
                        </a:rPr>
                        <a:t>re</a:t>
                      </a:r>
                      <a:r>
                        <a:rPr lang="en-US" sz="1600" b="0" dirty="0">
                          <a:solidFill>
                            <a:srgbClr val="000000"/>
                          </a:solidFill>
                        </a:rPr>
                        <a:t>moved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9495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0FEA-7DF5-5644-9E81-996C28E0028F}"/>
              </a:ext>
            </a:extLst>
          </p:cNvPr>
          <p:cNvSpPr>
            <a:spLocks noGrp="1"/>
          </p:cNvSpPr>
          <p:nvPr>
            <p:ph type="title"/>
          </p:nvPr>
        </p:nvSpPr>
        <p:spPr/>
        <p:txBody>
          <a:bodyPr/>
          <a:lstStyle/>
          <a:p>
            <a:r>
              <a:rPr lang="en-US" dirty="0"/>
              <a:t>Common Transformations</a:t>
            </a:r>
          </a:p>
        </p:txBody>
      </p:sp>
      <p:graphicFrame>
        <p:nvGraphicFramePr>
          <p:cNvPr id="4" name="Content Placeholder 4">
            <a:extLst>
              <a:ext uri="{FF2B5EF4-FFF2-40B4-BE49-F238E27FC236}">
                <a16:creationId xmlns:a16="http://schemas.microsoft.com/office/drawing/2014/main" id="{3129CDB7-5CB3-E84F-9715-D915D65AF4E9}"/>
              </a:ext>
            </a:extLst>
          </p:cNvPr>
          <p:cNvGraphicFramePr>
            <a:graphicFrameLocks/>
          </p:cNvGraphicFramePr>
          <p:nvPr>
            <p:extLst>
              <p:ext uri="{D42A27DB-BD31-4B8C-83A1-F6EECF244321}">
                <p14:modId xmlns:p14="http://schemas.microsoft.com/office/powerpoint/2010/main" val="2637491345"/>
              </p:ext>
            </p:extLst>
          </p:nvPr>
        </p:nvGraphicFramePr>
        <p:xfrm>
          <a:off x="838200" y="1825625"/>
          <a:ext cx="6858615" cy="2209800"/>
        </p:xfrm>
        <a:graphic>
          <a:graphicData uri="http://schemas.openxmlformats.org/drawingml/2006/table">
            <a:tbl>
              <a:tblPr firstRow="1" bandRow="1"/>
              <a:tblGrid>
                <a:gridCol w="1168160">
                  <a:extLst>
                    <a:ext uri="{9D8B030D-6E8A-4147-A177-3AD203B41FA5}">
                      <a16:colId xmlns:a16="http://schemas.microsoft.com/office/drawing/2014/main" val="20000"/>
                    </a:ext>
                  </a:extLst>
                </a:gridCol>
                <a:gridCol w="5690455">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n-US" sz="1800" b="1"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endParaRPr lang="en-US" sz="16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630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800" b="1" dirty="0" err="1">
                          <a:solidFill>
                            <a:srgbClr val="000000"/>
                          </a:solidFill>
                        </a:rPr>
                        <a:t>flatmap</a:t>
                      </a:r>
                      <a:endParaRPr lang="en-US" sz="1800" b="1" dirty="0">
                        <a:solidFill>
                          <a:srgbClr val="000000"/>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altLang="zh-CN" sz="1800" b="1" dirty="0" err="1">
                          <a:solidFill>
                            <a:srgbClr val="990000"/>
                          </a:solidFill>
                        </a:rPr>
                        <a:t>flat</a:t>
                      </a:r>
                      <a:r>
                        <a:rPr lang="en-US" sz="1800" b="1" dirty="0" err="1">
                          <a:solidFill>
                            <a:srgbClr val="990000"/>
                          </a:solidFill>
                        </a:rPr>
                        <a:t>map</a:t>
                      </a:r>
                      <a:r>
                        <a:rPr lang="en-US" sz="1800" b="1" dirty="0">
                          <a:solidFill>
                            <a:srgbClr val="990000"/>
                          </a:solidFill>
                        </a:rPr>
                        <a:t>[T](f: A=&gt;B): RDD[T]</a:t>
                      </a:r>
                    </a:p>
                    <a:p>
                      <a:pPr algn="l"/>
                      <a:r>
                        <a:rPr lang="en-US" sz="1600" b="0" dirty="0">
                          <a:solidFill>
                            <a:srgbClr val="000000"/>
                          </a:solidFill>
                        </a:rPr>
                        <a:t>Apply</a:t>
                      </a:r>
                      <a:r>
                        <a:rPr lang="en-US" sz="1600" b="0" baseline="0" dirty="0">
                          <a:solidFill>
                            <a:srgbClr val="000000"/>
                          </a:solidFill>
                        </a:rPr>
                        <a:t> function to each element in the RDD and return an RDD of the result, but output is flattened.</a:t>
                      </a:r>
                      <a:endParaRPr lang="en-US" sz="1600" b="0" dirty="0">
                        <a:solidFill>
                          <a:srgbClr val="000000"/>
                        </a:solidFill>
                      </a:endParaRPr>
                    </a:p>
                    <a:p>
                      <a:pPr algn="l"/>
                      <a:endParaRPr lang="en-US" sz="1600" b="0" dirty="0">
                        <a:solidFill>
                          <a:srgbClr val="000000"/>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n-US" sz="1800" b="1"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en-US" sz="18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n-US" sz="1800" b="1"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en-US" sz="16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02871E87-C2F1-B04B-AFAF-BF698555A7A4}"/>
              </a:ext>
            </a:extLst>
          </p:cNvPr>
          <p:cNvPicPr>
            <a:picLocks noChangeAspect="1"/>
          </p:cNvPicPr>
          <p:nvPr/>
        </p:nvPicPr>
        <p:blipFill rotWithShape="1">
          <a:blip r:embed="rId2"/>
          <a:srcRect r="2179"/>
          <a:stretch/>
        </p:blipFill>
        <p:spPr>
          <a:xfrm>
            <a:off x="838200" y="3429000"/>
            <a:ext cx="8944708" cy="1453116"/>
          </a:xfrm>
          <a:prstGeom prst="rect">
            <a:avLst/>
          </a:prstGeom>
        </p:spPr>
      </p:pic>
    </p:spTree>
    <p:extLst>
      <p:ext uri="{BB962C8B-B14F-4D97-AF65-F5344CB8AC3E}">
        <p14:creationId xmlns:p14="http://schemas.microsoft.com/office/powerpoint/2010/main" val="3662166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0FEA-7DF5-5644-9E81-996C28E0028F}"/>
              </a:ext>
            </a:extLst>
          </p:cNvPr>
          <p:cNvSpPr>
            <a:spLocks noGrp="1"/>
          </p:cNvSpPr>
          <p:nvPr>
            <p:ph type="title"/>
          </p:nvPr>
        </p:nvSpPr>
        <p:spPr/>
        <p:txBody>
          <a:bodyPr/>
          <a:lstStyle/>
          <a:p>
            <a:r>
              <a:rPr lang="en-US" dirty="0"/>
              <a:t>Common Transformations</a:t>
            </a:r>
          </a:p>
        </p:txBody>
      </p:sp>
      <p:graphicFrame>
        <p:nvGraphicFramePr>
          <p:cNvPr id="4" name="Content Placeholder 4">
            <a:extLst>
              <a:ext uri="{FF2B5EF4-FFF2-40B4-BE49-F238E27FC236}">
                <a16:creationId xmlns:a16="http://schemas.microsoft.com/office/drawing/2014/main" id="{3129CDB7-5CB3-E84F-9715-D915D65AF4E9}"/>
              </a:ext>
            </a:extLst>
          </p:cNvPr>
          <p:cNvGraphicFramePr>
            <a:graphicFrameLocks/>
          </p:cNvGraphicFramePr>
          <p:nvPr>
            <p:extLst>
              <p:ext uri="{D42A27DB-BD31-4B8C-83A1-F6EECF244321}">
                <p14:modId xmlns:p14="http://schemas.microsoft.com/office/powerpoint/2010/main" val="1235189617"/>
              </p:ext>
            </p:extLst>
          </p:nvPr>
        </p:nvGraphicFramePr>
        <p:xfrm>
          <a:off x="838200" y="1825625"/>
          <a:ext cx="6858615" cy="980440"/>
        </p:xfrm>
        <a:graphic>
          <a:graphicData uri="http://schemas.openxmlformats.org/drawingml/2006/table">
            <a:tbl>
              <a:tblPr firstRow="1" bandRow="1"/>
              <a:tblGrid>
                <a:gridCol w="1168160">
                  <a:extLst>
                    <a:ext uri="{9D8B030D-6E8A-4147-A177-3AD203B41FA5}">
                      <a16:colId xmlns:a16="http://schemas.microsoft.com/office/drawing/2014/main" val="20000"/>
                    </a:ext>
                  </a:extLst>
                </a:gridCol>
                <a:gridCol w="5690455">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n-US" sz="1800" b="1"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endParaRPr lang="en-US" sz="1600" b="0" dirty="0">
                        <a:solidFill>
                          <a:srgbClr val="000000"/>
                        </a:solidFill>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800" b="1" dirty="0">
                          <a:solidFill>
                            <a:srgbClr val="000000"/>
                          </a:solidFill>
                        </a:rPr>
                        <a:t>distinct</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altLang="zh-CN" sz="1800" b="1" dirty="0">
                          <a:solidFill>
                            <a:srgbClr val="990000"/>
                          </a:solidFill>
                        </a:rPr>
                        <a:t>distinct():RDD[T]</a:t>
                      </a:r>
                    </a:p>
                    <a:p>
                      <a:pPr algn="l"/>
                      <a:r>
                        <a:rPr lang="en-US" sz="1600" b="0" dirty="0">
                          <a:solidFill>
                            <a:srgbClr val="000000"/>
                          </a:solidFill>
                        </a:rPr>
                        <a:t>Return an RDD with duplicates </a:t>
                      </a:r>
                      <a:r>
                        <a:rPr lang="en-US" altLang="zh-CN" sz="1600" b="0" dirty="0">
                          <a:solidFill>
                            <a:srgbClr val="000000"/>
                          </a:solidFill>
                        </a:rPr>
                        <a:t>re</a:t>
                      </a:r>
                      <a:r>
                        <a:rPr lang="en-US" sz="1600" b="0" dirty="0">
                          <a:solidFill>
                            <a:srgbClr val="000000"/>
                          </a:solidFill>
                        </a:rPr>
                        <a:t>moved</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6" name="Picture 5">
            <a:extLst>
              <a:ext uri="{FF2B5EF4-FFF2-40B4-BE49-F238E27FC236}">
                <a16:creationId xmlns:a16="http://schemas.microsoft.com/office/drawing/2014/main" id="{B2A2C170-2134-FE40-B4F5-3A71823908FB}"/>
              </a:ext>
            </a:extLst>
          </p:cNvPr>
          <p:cNvPicPr>
            <a:picLocks noChangeAspect="1"/>
          </p:cNvPicPr>
          <p:nvPr/>
        </p:nvPicPr>
        <p:blipFill>
          <a:blip r:embed="rId2"/>
          <a:stretch>
            <a:fillRect/>
          </a:stretch>
        </p:blipFill>
        <p:spPr>
          <a:xfrm>
            <a:off x="838200" y="3138543"/>
            <a:ext cx="8499438" cy="1641522"/>
          </a:xfrm>
          <a:prstGeom prst="rect">
            <a:avLst/>
          </a:prstGeom>
        </p:spPr>
      </p:pic>
    </p:spTree>
    <p:extLst>
      <p:ext uri="{BB962C8B-B14F-4D97-AF65-F5344CB8AC3E}">
        <p14:creationId xmlns:p14="http://schemas.microsoft.com/office/powerpoint/2010/main" val="1859312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346A-D6DA-7342-B9AC-242C562BDD99}"/>
              </a:ext>
            </a:extLst>
          </p:cNvPr>
          <p:cNvSpPr>
            <a:spLocks noGrp="1"/>
          </p:cNvSpPr>
          <p:nvPr>
            <p:ph type="title"/>
          </p:nvPr>
        </p:nvSpPr>
        <p:spPr/>
        <p:txBody>
          <a:bodyPr/>
          <a:lstStyle/>
          <a:p>
            <a:r>
              <a:rPr lang="en-US" dirty="0"/>
              <a:t>Common Actions</a:t>
            </a:r>
          </a:p>
        </p:txBody>
      </p:sp>
      <p:graphicFrame>
        <p:nvGraphicFramePr>
          <p:cNvPr id="4" name="Content Placeholder 4">
            <a:extLst>
              <a:ext uri="{FF2B5EF4-FFF2-40B4-BE49-F238E27FC236}">
                <a16:creationId xmlns:a16="http://schemas.microsoft.com/office/drawing/2014/main" id="{E7154536-E1F5-C743-A088-1CAAF871E9A7}"/>
              </a:ext>
            </a:extLst>
          </p:cNvPr>
          <p:cNvGraphicFramePr>
            <a:graphicFrameLocks/>
          </p:cNvGraphicFramePr>
          <p:nvPr>
            <p:extLst>
              <p:ext uri="{D42A27DB-BD31-4B8C-83A1-F6EECF244321}">
                <p14:modId xmlns:p14="http://schemas.microsoft.com/office/powerpoint/2010/main" val="281259081"/>
              </p:ext>
            </p:extLst>
          </p:nvPr>
        </p:nvGraphicFramePr>
        <p:xfrm>
          <a:off x="924261" y="1825625"/>
          <a:ext cx="5402826" cy="4084320"/>
        </p:xfrm>
        <a:graphic>
          <a:graphicData uri="http://schemas.openxmlformats.org/drawingml/2006/table">
            <a:tbl>
              <a:tblPr firstRow="1" bandRow="1"/>
              <a:tblGrid>
                <a:gridCol w="920211">
                  <a:extLst>
                    <a:ext uri="{9D8B030D-6E8A-4147-A177-3AD203B41FA5}">
                      <a16:colId xmlns:a16="http://schemas.microsoft.com/office/drawing/2014/main" val="20000"/>
                    </a:ext>
                  </a:extLst>
                </a:gridCol>
                <a:gridCol w="4482615">
                  <a:extLst>
                    <a:ext uri="{9D8B030D-6E8A-4147-A177-3AD203B41FA5}">
                      <a16:colId xmlns:a16="http://schemas.microsoft.com/office/drawing/2014/main" val="20001"/>
                    </a:ext>
                  </a:extLst>
                </a:gridCol>
              </a:tblGrid>
              <a:tr h="716804">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b="1" dirty="0">
                          <a:solidFill>
                            <a:srgbClr val="000000"/>
                          </a:solidFill>
                        </a:rPr>
                        <a:t>collect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sz="1800" b="1" dirty="0">
                          <a:solidFill>
                            <a:srgbClr val="990000"/>
                          </a:solidFill>
                        </a:rPr>
                        <a:t>collect:</a:t>
                      </a:r>
                      <a:r>
                        <a:rPr lang="en-US" sz="1800" b="1" baseline="0" dirty="0">
                          <a:solidFill>
                            <a:srgbClr val="990000"/>
                          </a:solidFill>
                        </a:rPr>
                        <a:t> Array[T]</a:t>
                      </a:r>
                      <a:endParaRPr lang="en-US" sz="1800" b="1" dirty="0">
                        <a:solidFill>
                          <a:srgbClr val="990000"/>
                        </a:solidFill>
                      </a:endParaRPr>
                    </a:p>
                    <a:p>
                      <a:pPr algn="l"/>
                      <a:r>
                        <a:rPr lang="en-US" sz="1600" b="0" baseline="0" dirty="0">
                          <a:solidFill>
                            <a:srgbClr val="000000"/>
                          </a:solidFill>
                        </a:rPr>
                        <a:t>Return all elements from RDD.</a:t>
                      </a:r>
                    </a:p>
                    <a:p>
                      <a:pPr algn="l"/>
                      <a:endParaRPr lang="en-US" sz="9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53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800" b="1" dirty="0">
                          <a:solidFill>
                            <a:srgbClr val="000000"/>
                          </a:solidFill>
                        </a:rPr>
                        <a:t>count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altLang="zh-CN" sz="1800" b="1" dirty="0">
                          <a:solidFill>
                            <a:srgbClr val="990000"/>
                          </a:solidFill>
                        </a:rPr>
                        <a:t>count(): Long</a:t>
                      </a:r>
                    </a:p>
                    <a:p>
                      <a:pPr algn="l"/>
                      <a:r>
                        <a:rPr lang="en-US" sz="1600" b="0" dirty="0">
                          <a:solidFill>
                            <a:srgbClr val="000000"/>
                          </a:solidFill>
                        </a:rPr>
                        <a:t>Return the</a:t>
                      </a:r>
                      <a:r>
                        <a:rPr lang="en-US" sz="1600" b="0" baseline="0" dirty="0">
                          <a:solidFill>
                            <a:srgbClr val="000000"/>
                          </a:solidFill>
                        </a:rPr>
                        <a:t> number of elements in the RDD.</a:t>
                      </a:r>
                    </a:p>
                    <a:p>
                      <a:pPr algn="l"/>
                      <a:endParaRPr lang="en-US" sz="900" b="0" dirty="0">
                        <a:solidFill>
                          <a:srgbClr val="000000"/>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800" b="1" dirty="0">
                          <a:solidFill>
                            <a:srgbClr val="000000"/>
                          </a:solidFill>
                        </a:rPr>
                        <a:t>take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1800" b="1" dirty="0">
                          <a:solidFill>
                            <a:srgbClr val="990000"/>
                          </a:solidFill>
                        </a:rPr>
                        <a:t>take(</a:t>
                      </a:r>
                      <a:r>
                        <a:rPr lang="en-US" sz="1800" b="1" dirty="0" err="1">
                          <a:solidFill>
                            <a:srgbClr val="990000"/>
                          </a:solidFill>
                        </a:rPr>
                        <a:t>num</a:t>
                      </a:r>
                      <a:r>
                        <a:rPr lang="en-US" sz="1800" b="1" dirty="0">
                          <a:solidFill>
                            <a:srgbClr val="990000"/>
                          </a:solidFill>
                        </a:rPr>
                        <a:t>: </a:t>
                      </a:r>
                      <a:r>
                        <a:rPr lang="en-US" sz="1800" b="1" dirty="0" err="1">
                          <a:solidFill>
                            <a:srgbClr val="990000"/>
                          </a:solidFill>
                        </a:rPr>
                        <a:t>Int</a:t>
                      </a:r>
                      <a:r>
                        <a:rPr lang="en-US" sz="1800" b="1" dirty="0">
                          <a:solidFill>
                            <a:srgbClr val="990000"/>
                          </a:solidFill>
                        </a:rPr>
                        <a:t>): Array[T]</a:t>
                      </a:r>
                    </a:p>
                    <a:p>
                      <a:pPr algn="l"/>
                      <a:r>
                        <a:rPr lang="en-US" sz="1600" b="0" dirty="0">
                          <a:solidFill>
                            <a:srgbClr val="000000"/>
                          </a:solidFill>
                        </a:rPr>
                        <a:t>Return</a:t>
                      </a:r>
                      <a:r>
                        <a:rPr lang="en-US" sz="1600" b="0" baseline="0" dirty="0">
                          <a:solidFill>
                            <a:srgbClr val="000000"/>
                          </a:solidFill>
                        </a:rPr>
                        <a:t> the first </a:t>
                      </a:r>
                      <a:r>
                        <a:rPr lang="en-US" sz="1600" b="0" baseline="0" dirty="0" err="1">
                          <a:solidFill>
                            <a:srgbClr val="000000"/>
                          </a:solidFill>
                        </a:rPr>
                        <a:t>num</a:t>
                      </a:r>
                      <a:r>
                        <a:rPr lang="en-US" sz="1600" b="0" baseline="0" dirty="0">
                          <a:solidFill>
                            <a:srgbClr val="000000"/>
                          </a:solidFill>
                        </a:rPr>
                        <a:t> elements of the RDD.</a:t>
                      </a:r>
                      <a:endParaRPr lang="en-US" sz="1600" b="0" dirty="0">
                        <a:solidFill>
                          <a:srgbClr val="000000"/>
                        </a:solidFill>
                      </a:endParaRPr>
                    </a:p>
                    <a:p>
                      <a:pPr algn="l"/>
                      <a:endParaRPr lang="en-US" sz="9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800" b="1" dirty="0">
                          <a:solidFill>
                            <a:srgbClr val="000000"/>
                          </a:solidFill>
                        </a:rPr>
                        <a:t>reduce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altLang="zh-CN" sz="1800" b="1" dirty="0">
                          <a:solidFill>
                            <a:srgbClr val="990000"/>
                          </a:solidFill>
                        </a:rPr>
                        <a:t>reduce(op: (A,</a:t>
                      </a:r>
                      <a:r>
                        <a:rPr lang="en-US" altLang="zh-CN" sz="1800" b="1" baseline="0" dirty="0">
                          <a:solidFill>
                            <a:srgbClr val="990000"/>
                          </a:solidFill>
                        </a:rPr>
                        <a:t> A</a:t>
                      </a:r>
                      <a:r>
                        <a:rPr lang="en-US" altLang="zh-CN" sz="1800" b="1" dirty="0">
                          <a:solidFill>
                            <a:srgbClr val="990000"/>
                          </a:solidFill>
                        </a:rPr>
                        <a:t>) =&gt; A): A</a:t>
                      </a:r>
                    </a:p>
                    <a:p>
                      <a:pPr algn="l"/>
                      <a:r>
                        <a:rPr lang="en-US" sz="1600" b="0" dirty="0">
                          <a:solidFill>
                            <a:srgbClr val="000000"/>
                          </a:solidFill>
                        </a:rPr>
                        <a:t>Combine</a:t>
                      </a:r>
                      <a:r>
                        <a:rPr lang="en-US" sz="1600" b="0" baseline="0" dirty="0">
                          <a:solidFill>
                            <a:srgbClr val="000000"/>
                          </a:solidFill>
                        </a:rPr>
                        <a:t> the elements in the RDD together using op function and return result.</a:t>
                      </a:r>
                    </a:p>
                    <a:p>
                      <a:pPr algn="l"/>
                      <a:endParaRPr lang="en-US" sz="9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b="1" dirty="0" err="1">
                          <a:solidFill>
                            <a:srgbClr val="000000"/>
                          </a:solidFill>
                        </a:rPr>
                        <a:t>foreach</a:t>
                      </a:r>
                      <a:endParaRPr lang="en-US" sz="1800" b="1"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1800" b="1" dirty="0" err="1">
                          <a:solidFill>
                            <a:srgbClr val="990000"/>
                          </a:solidFill>
                        </a:rPr>
                        <a:t>foreach</a:t>
                      </a:r>
                      <a:r>
                        <a:rPr lang="en-US" sz="1800" b="1" dirty="0">
                          <a:solidFill>
                            <a:srgbClr val="990000"/>
                          </a:solidFill>
                        </a:rPr>
                        <a:t>(f: A =&gt; Unit):</a:t>
                      </a:r>
                      <a:r>
                        <a:rPr lang="en-US" sz="1800" b="1" baseline="0" dirty="0">
                          <a:solidFill>
                            <a:srgbClr val="990000"/>
                          </a:solidFill>
                        </a:rPr>
                        <a:t> Unit</a:t>
                      </a:r>
                    </a:p>
                    <a:p>
                      <a:pPr algn="l"/>
                      <a:r>
                        <a:rPr lang="en-US" sz="1600" b="0" baseline="0" dirty="0">
                          <a:solidFill>
                            <a:srgbClr val="000000"/>
                          </a:solidFill>
                        </a:rPr>
                        <a:t>Apply function to each element in the RDD, and return Unit.</a:t>
                      </a:r>
                      <a:endParaRPr lang="en-US" sz="16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8357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346A-D6DA-7342-B9AC-242C562BDD99}"/>
              </a:ext>
            </a:extLst>
          </p:cNvPr>
          <p:cNvSpPr>
            <a:spLocks noGrp="1"/>
          </p:cNvSpPr>
          <p:nvPr>
            <p:ph type="title"/>
          </p:nvPr>
        </p:nvSpPr>
        <p:spPr/>
        <p:txBody>
          <a:bodyPr/>
          <a:lstStyle/>
          <a:p>
            <a:r>
              <a:rPr lang="en-US" dirty="0"/>
              <a:t>Common Actions</a:t>
            </a:r>
          </a:p>
        </p:txBody>
      </p:sp>
      <p:graphicFrame>
        <p:nvGraphicFramePr>
          <p:cNvPr id="4" name="Content Placeholder 4">
            <a:extLst>
              <a:ext uri="{FF2B5EF4-FFF2-40B4-BE49-F238E27FC236}">
                <a16:creationId xmlns:a16="http://schemas.microsoft.com/office/drawing/2014/main" id="{E7154536-E1F5-C743-A088-1CAAF871E9A7}"/>
              </a:ext>
            </a:extLst>
          </p:cNvPr>
          <p:cNvGraphicFramePr>
            <a:graphicFrameLocks/>
          </p:cNvGraphicFramePr>
          <p:nvPr>
            <p:extLst>
              <p:ext uri="{D42A27DB-BD31-4B8C-83A1-F6EECF244321}">
                <p14:modId xmlns:p14="http://schemas.microsoft.com/office/powerpoint/2010/main" val="2771176027"/>
              </p:ext>
            </p:extLst>
          </p:nvPr>
        </p:nvGraphicFramePr>
        <p:xfrm>
          <a:off x="924261" y="1825625"/>
          <a:ext cx="5402826" cy="1859280"/>
        </p:xfrm>
        <a:graphic>
          <a:graphicData uri="http://schemas.openxmlformats.org/drawingml/2006/table">
            <a:tbl>
              <a:tblPr firstRow="1" bandRow="1"/>
              <a:tblGrid>
                <a:gridCol w="920211">
                  <a:extLst>
                    <a:ext uri="{9D8B030D-6E8A-4147-A177-3AD203B41FA5}">
                      <a16:colId xmlns:a16="http://schemas.microsoft.com/office/drawing/2014/main" val="20000"/>
                    </a:ext>
                  </a:extLst>
                </a:gridCol>
                <a:gridCol w="4482615">
                  <a:extLst>
                    <a:ext uri="{9D8B030D-6E8A-4147-A177-3AD203B41FA5}">
                      <a16:colId xmlns:a16="http://schemas.microsoft.com/office/drawing/2014/main" val="20001"/>
                    </a:ext>
                  </a:extLst>
                </a:gridCol>
              </a:tblGrid>
              <a:tr h="5953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800" b="1" dirty="0">
                          <a:solidFill>
                            <a:srgbClr val="000000"/>
                          </a:solidFill>
                        </a:rPr>
                        <a:t>count</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altLang="zh-CN" sz="1800" b="1" dirty="0">
                          <a:solidFill>
                            <a:srgbClr val="990000"/>
                          </a:solidFill>
                        </a:rPr>
                        <a:t>count(): Long</a:t>
                      </a:r>
                    </a:p>
                    <a:p>
                      <a:pPr algn="l"/>
                      <a:r>
                        <a:rPr lang="en-US" sz="1600" b="0" dirty="0">
                          <a:solidFill>
                            <a:srgbClr val="000000"/>
                          </a:solidFill>
                        </a:rPr>
                        <a:t>Return the</a:t>
                      </a:r>
                      <a:r>
                        <a:rPr lang="en-US" sz="1600" b="0" baseline="0" dirty="0">
                          <a:solidFill>
                            <a:srgbClr val="000000"/>
                          </a:solidFill>
                        </a:rPr>
                        <a:t> number of elements in the RDD.</a:t>
                      </a:r>
                    </a:p>
                    <a:p>
                      <a:pPr algn="l"/>
                      <a:endParaRPr lang="en-US" sz="900" b="0" dirty="0">
                        <a:solidFill>
                          <a:srgbClr val="000000"/>
                        </a:solidFill>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n-US" sz="1800" b="1"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en-US" sz="9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n-US" sz="1800" b="1"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en-US" sz="9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n-US" sz="1800" b="1"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en-US" sz="1600" b="0"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24D0A33E-7E54-EF47-A6BB-E83992E00BC2}"/>
              </a:ext>
            </a:extLst>
          </p:cNvPr>
          <p:cNvPicPr>
            <a:picLocks noChangeAspect="1"/>
          </p:cNvPicPr>
          <p:nvPr/>
        </p:nvPicPr>
        <p:blipFill rotWithShape="1">
          <a:blip r:embed="rId2"/>
          <a:srcRect r="3618"/>
          <a:stretch/>
        </p:blipFill>
        <p:spPr>
          <a:xfrm>
            <a:off x="924261" y="2755900"/>
            <a:ext cx="8433777" cy="1346200"/>
          </a:xfrm>
          <a:prstGeom prst="rect">
            <a:avLst/>
          </a:prstGeom>
        </p:spPr>
      </p:pic>
    </p:spTree>
    <p:extLst>
      <p:ext uri="{BB962C8B-B14F-4D97-AF65-F5344CB8AC3E}">
        <p14:creationId xmlns:p14="http://schemas.microsoft.com/office/powerpoint/2010/main" val="1490203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6416A-39E3-764C-AC90-3B03D555BAA7}"/>
              </a:ext>
            </a:extLst>
          </p:cNvPr>
          <p:cNvSpPr>
            <a:spLocks noGrp="1"/>
          </p:cNvSpPr>
          <p:nvPr>
            <p:ph type="title"/>
          </p:nvPr>
        </p:nvSpPr>
        <p:spPr/>
        <p:txBody>
          <a:bodyPr/>
          <a:lstStyle/>
          <a:p>
            <a:r>
              <a:rPr lang="en-US" dirty="0"/>
              <a:t>How Spark Jobs are Executed</a:t>
            </a:r>
          </a:p>
        </p:txBody>
      </p:sp>
      <p:pic>
        <p:nvPicPr>
          <p:cNvPr id="4" name="Content Placeholder 3">
            <a:extLst>
              <a:ext uri="{FF2B5EF4-FFF2-40B4-BE49-F238E27FC236}">
                <a16:creationId xmlns:a16="http://schemas.microsoft.com/office/drawing/2014/main" id="{B2A2CBC5-4742-7541-8CFB-546B645FE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032" y="1825625"/>
            <a:ext cx="8231936" cy="4351338"/>
          </a:xfrm>
          <a:prstGeom prst="rect">
            <a:avLst/>
          </a:prstGeom>
        </p:spPr>
      </p:pic>
    </p:spTree>
    <p:extLst>
      <p:ext uri="{BB962C8B-B14F-4D97-AF65-F5344CB8AC3E}">
        <p14:creationId xmlns:p14="http://schemas.microsoft.com/office/powerpoint/2010/main" val="2784304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9CC9F026-11D0-3E42-86A7-BAA802D8D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032" y="1834995"/>
            <a:ext cx="8249740" cy="4341968"/>
          </a:xfrm>
          <a:prstGeom prst="rect">
            <a:avLst/>
          </a:prstGeom>
        </p:spPr>
      </p:pic>
      <p:sp>
        <p:nvSpPr>
          <p:cNvPr id="2" name="Title 1">
            <a:extLst>
              <a:ext uri="{FF2B5EF4-FFF2-40B4-BE49-F238E27FC236}">
                <a16:creationId xmlns:a16="http://schemas.microsoft.com/office/drawing/2014/main" id="{E306416A-39E3-764C-AC90-3B03D555BAA7}"/>
              </a:ext>
            </a:extLst>
          </p:cNvPr>
          <p:cNvSpPr>
            <a:spLocks noGrp="1"/>
          </p:cNvSpPr>
          <p:nvPr>
            <p:ph type="title"/>
          </p:nvPr>
        </p:nvSpPr>
        <p:spPr/>
        <p:txBody>
          <a:bodyPr/>
          <a:lstStyle/>
          <a:p>
            <a:r>
              <a:rPr lang="en-US" dirty="0"/>
              <a:t>How Spark Jobs are Executed</a:t>
            </a:r>
          </a:p>
        </p:txBody>
      </p:sp>
    </p:spTree>
    <p:extLst>
      <p:ext uri="{BB962C8B-B14F-4D97-AF65-F5344CB8AC3E}">
        <p14:creationId xmlns:p14="http://schemas.microsoft.com/office/powerpoint/2010/main" val="932994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EDC7-5944-3547-8A6C-737F60E8814C}"/>
              </a:ext>
            </a:extLst>
          </p:cNvPr>
          <p:cNvSpPr>
            <a:spLocks noGrp="1"/>
          </p:cNvSpPr>
          <p:nvPr>
            <p:ph type="title"/>
          </p:nvPr>
        </p:nvSpPr>
        <p:spPr/>
        <p:txBody>
          <a:bodyPr/>
          <a:lstStyle/>
          <a:p>
            <a:r>
              <a:rPr lang="en-US" dirty="0"/>
              <a:t>How Spark Jobs are Executed</a:t>
            </a:r>
          </a:p>
        </p:txBody>
      </p:sp>
      <p:pic>
        <p:nvPicPr>
          <p:cNvPr id="6" name="Content Placeholder 3">
            <a:extLst>
              <a:ext uri="{FF2B5EF4-FFF2-40B4-BE49-F238E27FC236}">
                <a16:creationId xmlns:a16="http://schemas.microsoft.com/office/drawing/2014/main" id="{EF2135AA-8EAD-7444-A23C-9463D513EC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70" t="2784" r="4268" b="4572"/>
          <a:stretch/>
        </p:blipFill>
        <p:spPr>
          <a:xfrm>
            <a:off x="2545934" y="1825625"/>
            <a:ext cx="7100132" cy="4351338"/>
          </a:xfrm>
          <a:prstGeom prst="rect">
            <a:avLst/>
          </a:prstGeom>
        </p:spPr>
      </p:pic>
    </p:spTree>
    <p:extLst>
      <p:ext uri="{BB962C8B-B14F-4D97-AF65-F5344CB8AC3E}">
        <p14:creationId xmlns:p14="http://schemas.microsoft.com/office/powerpoint/2010/main" val="95044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EDC7-5944-3547-8A6C-737F60E8814C}"/>
              </a:ext>
            </a:extLst>
          </p:cNvPr>
          <p:cNvSpPr>
            <a:spLocks noGrp="1"/>
          </p:cNvSpPr>
          <p:nvPr>
            <p:ph type="title"/>
          </p:nvPr>
        </p:nvSpPr>
        <p:spPr/>
        <p:txBody>
          <a:bodyPr/>
          <a:lstStyle/>
          <a:p>
            <a:r>
              <a:rPr lang="en-US" dirty="0"/>
              <a:t>How Spark Jobs are Executed</a:t>
            </a:r>
          </a:p>
        </p:txBody>
      </p:sp>
      <p:pic>
        <p:nvPicPr>
          <p:cNvPr id="6" name="Content Placeholder 3">
            <a:extLst>
              <a:ext uri="{FF2B5EF4-FFF2-40B4-BE49-F238E27FC236}">
                <a16:creationId xmlns:a16="http://schemas.microsoft.com/office/drawing/2014/main" id="{EF2135AA-8EAD-7444-A23C-9463D513EC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70" t="2784" r="4268" b="4572"/>
          <a:stretch/>
        </p:blipFill>
        <p:spPr>
          <a:xfrm>
            <a:off x="982602" y="1825625"/>
            <a:ext cx="7100132" cy="4351338"/>
          </a:xfrm>
          <a:prstGeom prst="rect">
            <a:avLst/>
          </a:prstGeom>
        </p:spPr>
      </p:pic>
      <p:sp>
        <p:nvSpPr>
          <p:cNvPr id="4" name="TextBox 3">
            <a:extLst>
              <a:ext uri="{FF2B5EF4-FFF2-40B4-BE49-F238E27FC236}">
                <a16:creationId xmlns:a16="http://schemas.microsoft.com/office/drawing/2014/main" id="{41E7A833-7BFF-E745-8B1A-E5B24DD36D4D}"/>
              </a:ext>
            </a:extLst>
          </p:cNvPr>
          <p:cNvSpPr txBox="1"/>
          <p:nvPr/>
        </p:nvSpPr>
        <p:spPr>
          <a:xfrm>
            <a:off x="6372232" y="1825625"/>
            <a:ext cx="5173297" cy="2616101"/>
          </a:xfrm>
          <a:prstGeom prst="rect">
            <a:avLst/>
          </a:prstGeom>
          <a:solidFill>
            <a:schemeClr val="bg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lumMod val="50000"/>
                  </a:prstClr>
                </a:solidFill>
                <a:effectLst/>
                <a:uLnTx/>
                <a:uFillTx/>
              </a:rPr>
              <a:t>Steps of executing a Spark program:</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a:ln>
                  <a:noFill/>
                </a:ln>
                <a:solidFill>
                  <a:prstClr val="white">
                    <a:lumMod val="50000"/>
                  </a:prstClr>
                </a:solidFill>
                <a:effectLst/>
                <a:uLnTx/>
                <a:uFillTx/>
              </a:rPr>
              <a:t>The driver program runs the Spark application, which creates a SparkContext</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a:ln>
                  <a:noFill/>
                </a:ln>
                <a:solidFill>
                  <a:prstClr val="white">
                    <a:lumMod val="50000"/>
                  </a:prstClr>
                </a:solidFill>
                <a:effectLst/>
                <a:uLnTx/>
                <a:uFillTx/>
              </a:rPr>
              <a:t>The SparkContext connects to a cluster manager to allocate resources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a:ln>
                  <a:noFill/>
                </a:ln>
                <a:solidFill>
                  <a:prstClr val="white">
                    <a:lumMod val="50000"/>
                  </a:prstClr>
                </a:solidFill>
                <a:effectLst/>
                <a:uLnTx/>
                <a:uFillTx/>
              </a:rPr>
              <a:t>Spark acquires executors on nodes in the cluster, which run computations for your application.</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a:ln>
                  <a:noFill/>
                </a:ln>
                <a:solidFill>
                  <a:prstClr val="white">
                    <a:lumMod val="50000"/>
                  </a:prstClr>
                </a:solidFill>
                <a:effectLst/>
                <a:uLnTx/>
                <a:uFillTx/>
              </a:rPr>
              <a:t>Driver program sends your application code to executors to execute.</a:t>
            </a:r>
          </a:p>
        </p:txBody>
      </p:sp>
    </p:spTree>
    <p:extLst>
      <p:ext uri="{BB962C8B-B14F-4D97-AF65-F5344CB8AC3E}">
        <p14:creationId xmlns:p14="http://schemas.microsoft.com/office/powerpoint/2010/main" val="3314777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A3E32-F000-D440-92A4-DDF8C6BCA444}"/>
              </a:ext>
            </a:extLst>
          </p:cNvPr>
          <p:cNvSpPr>
            <a:spLocks noGrp="1"/>
          </p:cNvSpPr>
          <p:nvPr>
            <p:ph type="title"/>
          </p:nvPr>
        </p:nvSpPr>
        <p:spPr/>
        <p:txBody>
          <a:bodyPr>
            <a:normAutofit/>
          </a:bodyPr>
          <a:lstStyle/>
          <a:p>
            <a:r>
              <a:rPr lang="en-US" dirty="0"/>
              <a:t>Hadoop</a:t>
            </a:r>
            <a:r>
              <a:rPr lang="zh-CN" altLang="en-US" dirty="0"/>
              <a:t> </a:t>
            </a:r>
            <a:r>
              <a:rPr lang="en-US" altLang="zh-CN" dirty="0"/>
              <a:t>MapReduce</a:t>
            </a:r>
            <a:r>
              <a:rPr lang="en-US" dirty="0"/>
              <a:t> VS. Apache Spark</a:t>
            </a:r>
          </a:p>
        </p:txBody>
      </p:sp>
      <p:sp>
        <p:nvSpPr>
          <p:cNvPr id="3" name="Content Placeholder 2">
            <a:extLst>
              <a:ext uri="{FF2B5EF4-FFF2-40B4-BE49-F238E27FC236}">
                <a16:creationId xmlns:a16="http://schemas.microsoft.com/office/drawing/2014/main" id="{AB73E166-5BAC-9540-866E-4C2079EE9774}"/>
              </a:ext>
            </a:extLst>
          </p:cNvPr>
          <p:cNvSpPr>
            <a:spLocks noGrp="1"/>
          </p:cNvSpPr>
          <p:nvPr>
            <p:ph idx="1"/>
          </p:nvPr>
        </p:nvSpPr>
        <p:spPr/>
        <p:txBody>
          <a:bodyPr>
            <a:normAutofit/>
          </a:bodyPr>
          <a:lstStyle/>
          <a:p>
            <a:pPr>
              <a:lnSpc>
                <a:spcPct val="100000"/>
              </a:lnSpc>
              <a:spcBef>
                <a:spcPts val="0"/>
              </a:spcBef>
              <a:spcAft>
                <a:spcPts val="600"/>
              </a:spcAft>
            </a:pPr>
            <a:r>
              <a:rPr lang="en-US" sz="2400" dirty="0"/>
              <a:t>Hadoop MapReduce</a:t>
            </a:r>
          </a:p>
          <a:p>
            <a:pPr lvl="1">
              <a:lnSpc>
                <a:spcPct val="100000"/>
              </a:lnSpc>
              <a:spcBef>
                <a:spcPts val="0"/>
              </a:spcBef>
              <a:spcAft>
                <a:spcPts val="600"/>
              </a:spcAft>
            </a:pPr>
            <a:r>
              <a:rPr lang="en-US" sz="2000" dirty="0"/>
              <a:t>Typically, data are read from disk, processed, and written back to disk</a:t>
            </a:r>
          </a:p>
          <a:p>
            <a:pPr lvl="1">
              <a:lnSpc>
                <a:spcPct val="100000"/>
              </a:lnSpc>
              <a:spcBef>
                <a:spcPts val="0"/>
              </a:spcBef>
              <a:spcAft>
                <a:spcPts val="600"/>
              </a:spcAft>
            </a:pPr>
            <a:r>
              <a:rPr lang="en-US" sz="2000" dirty="0"/>
              <a:t>MapReduce is inefficient for multi-pass applications that read data more than once</a:t>
            </a:r>
          </a:p>
          <a:p>
            <a:pPr lvl="1">
              <a:lnSpc>
                <a:spcPct val="100000"/>
              </a:lnSpc>
              <a:spcBef>
                <a:spcPts val="0"/>
              </a:spcBef>
              <a:spcAft>
                <a:spcPts val="600"/>
              </a:spcAft>
            </a:pPr>
            <a:endParaRPr lang="en-US" sz="2000" dirty="0"/>
          </a:p>
          <a:p>
            <a:pPr lvl="1">
              <a:lnSpc>
                <a:spcPct val="100000"/>
              </a:lnSpc>
              <a:spcBef>
                <a:spcPts val="0"/>
              </a:spcBef>
              <a:spcAft>
                <a:spcPts val="600"/>
              </a:spcAft>
            </a:pPr>
            <a:endParaRPr lang="en-US" sz="2000" dirty="0"/>
          </a:p>
          <a:p>
            <a:pPr lvl="1">
              <a:lnSpc>
                <a:spcPct val="100000"/>
              </a:lnSpc>
              <a:spcBef>
                <a:spcPts val="0"/>
              </a:spcBef>
              <a:spcAft>
                <a:spcPts val="600"/>
              </a:spcAft>
            </a:pPr>
            <a:endParaRPr lang="en-US" sz="2000" dirty="0"/>
          </a:p>
          <a:p>
            <a:pPr>
              <a:lnSpc>
                <a:spcPct val="100000"/>
              </a:lnSpc>
              <a:spcBef>
                <a:spcPts val="0"/>
              </a:spcBef>
              <a:spcAft>
                <a:spcPts val="600"/>
              </a:spcAft>
            </a:pPr>
            <a:r>
              <a:rPr lang="en-US" sz="2400" dirty="0"/>
              <a:t>Apache Spark</a:t>
            </a:r>
          </a:p>
          <a:p>
            <a:pPr lvl="1">
              <a:lnSpc>
                <a:spcPct val="100000"/>
              </a:lnSpc>
              <a:spcBef>
                <a:spcPts val="0"/>
              </a:spcBef>
              <a:spcAft>
                <a:spcPts val="600"/>
              </a:spcAft>
            </a:pPr>
            <a:r>
              <a:rPr lang="en-US" sz="2000" dirty="0">
                <a:solidFill>
                  <a:srgbClr val="000000"/>
                </a:solidFill>
              </a:rPr>
              <a:t>When the output of an operation needs to be fed into another operation, Spark passes the data directly without writing to persistent storage </a:t>
            </a:r>
          </a:p>
          <a:p>
            <a:pPr>
              <a:lnSpc>
                <a:spcPct val="100000"/>
              </a:lnSpc>
              <a:spcBef>
                <a:spcPts val="0"/>
              </a:spcBef>
              <a:spcAft>
                <a:spcPts val="600"/>
              </a:spcAft>
            </a:pPr>
            <a:endParaRPr lang="en-US" sz="2400" dirty="0"/>
          </a:p>
        </p:txBody>
      </p:sp>
      <p:pic>
        <p:nvPicPr>
          <p:cNvPr id="4" name="Picture 3">
            <a:extLst>
              <a:ext uri="{FF2B5EF4-FFF2-40B4-BE49-F238E27FC236}">
                <a16:creationId xmlns:a16="http://schemas.microsoft.com/office/drawing/2014/main" id="{04C1F7D8-B2B8-E645-8BB7-2916767A2E63}"/>
              </a:ext>
            </a:extLst>
          </p:cNvPr>
          <p:cNvPicPr>
            <a:picLocks noChangeAspect="1"/>
          </p:cNvPicPr>
          <p:nvPr/>
        </p:nvPicPr>
        <p:blipFill rotWithShape="1">
          <a:blip r:embed="rId3">
            <a:extLst>
              <a:ext uri="{28A0092B-C50C-407E-A947-70E740481C1C}">
                <a14:useLocalDpi xmlns:a14="http://schemas.microsoft.com/office/drawing/2010/main" val="0"/>
              </a:ext>
            </a:extLst>
          </a:blip>
          <a:srcRect t="55146"/>
          <a:stretch/>
        </p:blipFill>
        <p:spPr>
          <a:xfrm>
            <a:off x="3291840" y="5445965"/>
            <a:ext cx="5608320" cy="1176001"/>
          </a:xfrm>
          <a:prstGeom prst="rect">
            <a:avLst/>
          </a:prstGeom>
        </p:spPr>
      </p:pic>
      <p:pic>
        <p:nvPicPr>
          <p:cNvPr id="6" name="Picture 5">
            <a:extLst>
              <a:ext uri="{FF2B5EF4-FFF2-40B4-BE49-F238E27FC236}">
                <a16:creationId xmlns:a16="http://schemas.microsoft.com/office/drawing/2014/main" id="{E83317CA-D415-414B-B25D-B5787ACC8784}"/>
              </a:ext>
            </a:extLst>
          </p:cNvPr>
          <p:cNvPicPr>
            <a:picLocks noChangeAspect="1"/>
          </p:cNvPicPr>
          <p:nvPr/>
        </p:nvPicPr>
        <p:blipFill rotWithShape="1">
          <a:blip r:embed="rId3">
            <a:extLst>
              <a:ext uri="{28A0092B-C50C-407E-A947-70E740481C1C}">
                <a14:useLocalDpi xmlns:a14="http://schemas.microsoft.com/office/drawing/2010/main" val="0"/>
              </a:ext>
            </a:extLst>
          </a:blip>
          <a:srcRect b="48917"/>
          <a:stretch/>
        </p:blipFill>
        <p:spPr>
          <a:xfrm>
            <a:off x="3291840" y="3071290"/>
            <a:ext cx="5608320" cy="1339345"/>
          </a:xfrm>
          <a:prstGeom prst="rect">
            <a:avLst/>
          </a:prstGeom>
        </p:spPr>
      </p:pic>
    </p:spTree>
    <p:extLst>
      <p:ext uri="{BB962C8B-B14F-4D97-AF65-F5344CB8AC3E}">
        <p14:creationId xmlns:p14="http://schemas.microsoft.com/office/powerpoint/2010/main" val="3805341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600"/>
              </a:spcAft>
            </a:pPr>
            <a:r>
              <a:rPr lang="en-US" sz="2400" dirty="0">
                <a:solidFill>
                  <a:srgbClr val="000000"/>
                </a:solidFill>
              </a:rPr>
              <a:t>A simple example with </a:t>
            </a:r>
            <a:r>
              <a:rPr lang="en-US" sz="2400" i="1" dirty="0" err="1">
                <a:solidFill>
                  <a:srgbClr val="000000"/>
                </a:solidFill>
              </a:rPr>
              <a:t>println</a:t>
            </a:r>
            <a:r>
              <a:rPr lang="en-US" sz="2400" dirty="0">
                <a:solidFill>
                  <a:srgbClr val="000000"/>
                </a:solidFill>
              </a:rPr>
              <a:t> (Scala code)</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marL="0" indent="0">
              <a:lnSpc>
                <a:spcPct val="100000"/>
              </a:lnSpc>
              <a:spcBef>
                <a:spcPts val="0"/>
              </a:spcBef>
              <a:spcAft>
                <a:spcPts val="600"/>
              </a:spcAft>
              <a:buNone/>
            </a:pPr>
            <a:r>
              <a:rPr lang="en-US" sz="2400" dirty="0">
                <a:solidFill>
                  <a:srgbClr val="000000"/>
                </a:solidFill>
              </a:rPr>
              <a:t>What will you see?</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i="1" dirty="0">
              <a:solidFill>
                <a:srgbClr val="000000"/>
              </a:solidFill>
            </a:endParaRPr>
          </a:p>
          <a:p>
            <a:pPr>
              <a:lnSpc>
                <a:spcPct val="100000"/>
              </a:lnSpc>
              <a:spcBef>
                <a:spcPts val="0"/>
              </a:spcBef>
              <a:spcAft>
                <a:spcPts val="600"/>
              </a:spcAft>
            </a:pPr>
            <a:endParaRPr lang="en-US" sz="2400" i="1" dirty="0">
              <a:solidFill>
                <a:srgbClr val="000000"/>
              </a:solidFill>
            </a:endParaRPr>
          </a:p>
          <a:p>
            <a:pPr>
              <a:lnSpc>
                <a:spcPct val="100000"/>
              </a:lnSpc>
              <a:spcBef>
                <a:spcPts val="0"/>
              </a:spcBef>
              <a:spcAft>
                <a:spcPts val="600"/>
              </a:spcAft>
            </a:pPr>
            <a:endParaRPr lang="en-US" sz="2400" i="1"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 y="2410131"/>
            <a:ext cx="4621462" cy="1291713"/>
          </a:xfrm>
          <a:prstGeom prst="rect">
            <a:avLst/>
          </a:prstGeom>
        </p:spPr>
      </p:pic>
      <p:sp>
        <p:nvSpPr>
          <p:cNvPr id="9" name="Rectangle 8">
            <a:extLst>
              <a:ext uri="{FF2B5EF4-FFF2-40B4-BE49-F238E27FC236}">
                <a16:creationId xmlns:a16="http://schemas.microsoft.com/office/drawing/2014/main" id="{D491A69B-2D40-994F-A106-2F65D701F92B}"/>
              </a:ext>
            </a:extLst>
          </p:cNvPr>
          <p:cNvSpPr/>
          <p:nvPr/>
        </p:nvSpPr>
        <p:spPr>
          <a:xfrm>
            <a:off x="5624762" y="2967499"/>
            <a:ext cx="6096000" cy="584775"/>
          </a:xfrm>
          <a:prstGeom prst="rect">
            <a:avLst/>
          </a:prstGeom>
        </p:spPr>
        <p:txBody>
          <a:bodyPr>
            <a:spAutoFit/>
          </a:bodyPr>
          <a:lstStyle/>
          <a:p>
            <a:r>
              <a:rPr lang="en-US" sz="1600" b="1" dirty="0"/>
              <a:t>foreach(f: A =&gt; Unit):</a:t>
            </a:r>
            <a:r>
              <a:rPr lang="en-US" sz="1600" b="1" baseline="0" dirty="0"/>
              <a:t> Unit</a:t>
            </a:r>
          </a:p>
          <a:p>
            <a:r>
              <a:rPr lang="en-US" sz="1600" dirty="0"/>
              <a:t>Apply function to each element in the RDD and return Unit</a:t>
            </a:r>
          </a:p>
        </p:txBody>
      </p:sp>
    </p:spTree>
    <p:extLst>
      <p:ext uri="{BB962C8B-B14F-4D97-AF65-F5344CB8AC3E}">
        <p14:creationId xmlns:p14="http://schemas.microsoft.com/office/powerpoint/2010/main" val="4125879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600"/>
              </a:spcAft>
            </a:pPr>
            <a:r>
              <a:rPr lang="en-US" sz="2400" dirty="0">
                <a:solidFill>
                  <a:srgbClr val="000000"/>
                </a:solidFill>
              </a:rPr>
              <a:t>A simple example with </a:t>
            </a:r>
            <a:r>
              <a:rPr lang="en-US" sz="2400" i="1" dirty="0" err="1">
                <a:solidFill>
                  <a:srgbClr val="000000"/>
                </a:solidFill>
              </a:rPr>
              <a:t>println</a:t>
            </a:r>
            <a:r>
              <a:rPr lang="en-US" sz="2400" dirty="0">
                <a:solidFill>
                  <a:srgbClr val="000000"/>
                </a:solidFill>
              </a:rPr>
              <a:t> (Scala code)</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marL="0" indent="0">
              <a:lnSpc>
                <a:spcPct val="100000"/>
              </a:lnSpc>
              <a:spcBef>
                <a:spcPts val="0"/>
              </a:spcBef>
              <a:spcAft>
                <a:spcPts val="600"/>
              </a:spcAft>
              <a:buNone/>
            </a:pPr>
            <a:r>
              <a:rPr lang="en-US" sz="2400" dirty="0">
                <a:solidFill>
                  <a:srgbClr val="000000"/>
                </a:solidFill>
              </a:rPr>
              <a:t>On the driver: Nothing.</a:t>
            </a:r>
          </a:p>
          <a:p>
            <a:pPr marL="0" indent="0">
              <a:lnSpc>
                <a:spcPct val="100000"/>
              </a:lnSpc>
              <a:spcBef>
                <a:spcPts val="0"/>
              </a:spcBef>
              <a:spcAft>
                <a:spcPts val="600"/>
              </a:spcAft>
              <a:buNone/>
            </a:pPr>
            <a:r>
              <a:rPr lang="en-US" sz="2400" dirty="0">
                <a:solidFill>
                  <a:srgbClr val="000000"/>
                </a:solidFill>
              </a:rPr>
              <a:t>The operation foreach is an action, with return type Unit. </a:t>
            </a:r>
          </a:p>
          <a:p>
            <a:pPr marL="0" indent="0">
              <a:lnSpc>
                <a:spcPct val="100000"/>
              </a:lnSpc>
              <a:spcBef>
                <a:spcPts val="0"/>
              </a:spcBef>
              <a:spcAft>
                <a:spcPts val="600"/>
              </a:spcAft>
              <a:buNone/>
            </a:pPr>
            <a:r>
              <a:rPr lang="en-US" sz="2400" dirty="0">
                <a:solidFill>
                  <a:srgbClr val="000000"/>
                </a:solidFill>
              </a:rPr>
              <a:t>Therefore, it is eagerly executed on the executors, not the driver. Thus, </a:t>
            </a:r>
            <a:r>
              <a:rPr lang="en-US" sz="2400" i="1" dirty="0" err="1">
                <a:solidFill>
                  <a:srgbClr val="000000"/>
                </a:solidFill>
              </a:rPr>
              <a:t>println</a:t>
            </a:r>
            <a:r>
              <a:rPr lang="en-US" sz="2400" i="1" dirty="0">
                <a:solidFill>
                  <a:srgbClr val="000000"/>
                </a:solidFill>
              </a:rPr>
              <a:t> </a:t>
            </a:r>
            <a:r>
              <a:rPr lang="en-US" sz="2400" dirty="0">
                <a:solidFill>
                  <a:srgbClr val="000000"/>
                </a:solidFill>
              </a:rPr>
              <a:t>are happening on the worker nodes and return nothing to the driver node.</a:t>
            </a:r>
          </a:p>
          <a:p>
            <a:pPr>
              <a:lnSpc>
                <a:spcPct val="100000"/>
              </a:lnSpc>
              <a:spcBef>
                <a:spcPts val="0"/>
              </a:spcBef>
              <a:spcAft>
                <a:spcPts val="600"/>
              </a:spcAft>
            </a:pPr>
            <a:endParaRPr lang="en-US" sz="2400" i="1" dirty="0">
              <a:solidFill>
                <a:srgbClr val="000000"/>
              </a:solidFill>
            </a:endParaRPr>
          </a:p>
          <a:p>
            <a:pPr>
              <a:lnSpc>
                <a:spcPct val="100000"/>
              </a:lnSpc>
              <a:spcBef>
                <a:spcPts val="0"/>
              </a:spcBef>
              <a:spcAft>
                <a:spcPts val="600"/>
              </a:spcAft>
            </a:pPr>
            <a:endParaRPr lang="en-US" sz="2400" i="1" dirty="0">
              <a:solidFill>
                <a:srgbClr val="000000"/>
              </a:solidFill>
            </a:endParaRPr>
          </a:p>
          <a:p>
            <a:pPr>
              <a:lnSpc>
                <a:spcPct val="100000"/>
              </a:lnSpc>
              <a:spcBef>
                <a:spcPts val="0"/>
              </a:spcBef>
              <a:spcAft>
                <a:spcPts val="600"/>
              </a:spcAft>
            </a:pPr>
            <a:endParaRPr lang="en-US" sz="2400" i="1"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 y="2410131"/>
            <a:ext cx="4621462" cy="1291713"/>
          </a:xfrm>
          <a:prstGeom prst="rect">
            <a:avLst/>
          </a:prstGeom>
        </p:spPr>
      </p:pic>
      <p:sp>
        <p:nvSpPr>
          <p:cNvPr id="9" name="Rectangle 8">
            <a:extLst>
              <a:ext uri="{FF2B5EF4-FFF2-40B4-BE49-F238E27FC236}">
                <a16:creationId xmlns:a16="http://schemas.microsoft.com/office/drawing/2014/main" id="{D491A69B-2D40-994F-A106-2F65D701F92B}"/>
              </a:ext>
            </a:extLst>
          </p:cNvPr>
          <p:cNvSpPr/>
          <p:nvPr/>
        </p:nvSpPr>
        <p:spPr>
          <a:xfrm>
            <a:off x="5624762" y="2967499"/>
            <a:ext cx="6096000" cy="584775"/>
          </a:xfrm>
          <a:prstGeom prst="rect">
            <a:avLst/>
          </a:prstGeom>
        </p:spPr>
        <p:txBody>
          <a:bodyPr>
            <a:spAutoFit/>
          </a:bodyPr>
          <a:lstStyle/>
          <a:p>
            <a:r>
              <a:rPr lang="en-US" sz="1600" b="1" dirty="0"/>
              <a:t>foreach(f: A =&gt; Unit):</a:t>
            </a:r>
            <a:r>
              <a:rPr lang="en-US" sz="1600" b="1" baseline="0" dirty="0"/>
              <a:t> Unit</a:t>
            </a:r>
          </a:p>
          <a:p>
            <a:r>
              <a:rPr lang="en-US" sz="1600" dirty="0"/>
              <a:t>Apply function to each element in the RDD and return Unit</a:t>
            </a:r>
          </a:p>
        </p:txBody>
      </p:sp>
    </p:spTree>
    <p:extLst>
      <p:ext uri="{BB962C8B-B14F-4D97-AF65-F5344CB8AC3E}">
        <p14:creationId xmlns:p14="http://schemas.microsoft.com/office/powerpoint/2010/main" val="3516086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4CAB37A-1FAF-DE43-958B-62899344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8320" y="3302161"/>
            <a:ext cx="4457700" cy="1346200"/>
          </a:xfrm>
          <a:prstGeom prst="rect">
            <a:avLst/>
          </a:prstGeom>
        </p:spPr>
      </p:pic>
      <p:sp>
        <p:nvSpPr>
          <p:cNvPr id="2" name="Title 1">
            <a:extLst>
              <a:ext uri="{FF2B5EF4-FFF2-40B4-BE49-F238E27FC236}">
                <a16:creationId xmlns:a16="http://schemas.microsoft.com/office/drawing/2014/main" id="{5DF8BAD8-2CB0-8D4D-B9C7-86EFA1636CC1}"/>
              </a:ext>
            </a:extLst>
          </p:cNvPr>
          <p:cNvSpPr>
            <a:spLocks noGrp="1"/>
          </p:cNvSpPr>
          <p:nvPr>
            <p:ph type="title"/>
          </p:nvPr>
        </p:nvSpPr>
        <p:spPr/>
        <p:txBody>
          <a:bodyPr/>
          <a:lstStyle/>
          <a:p>
            <a:r>
              <a:rPr lang="en-US" dirty="0"/>
              <a:t>Programming with Spark</a:t>
            </a:r>
          </a:p>
        </p:txBody>
      </p:sp>
      <p:sp>
        <p:nvSpPr>
          <p:cNvPr id="3" name="Content Placeholder 2">
            <a:extLst>
              <a:ext uri="{FF2B5EF4-FFF2-40B4-BE49-F238E27FC236}">
                <a16:creationId xmlns:a16="http://schemas.microsoft.com/office/drawing/2014/main" id="{52B43D9D-679E-9848-A8F8-BE70FA477DE3}"/>
              </a:ext>
            </a:extLst>
          </p:cNvPr>
          <p:cNvSpPr>
            <a:spLocks noGrp="1"/>
          </p:cNvSpPr>
          <p:nvPr>
            <p:ph idx="1"/>
          </p:nvPr>
        </p:nvSpPr>
        <p:spPr/>
        <p:txBody>
          <a:bodyPr>
            <a:normAutofit/>
          </a:bodyPr>
          <a:lstStyle/>
          <a:p>
            <a:pPr>
              <a:lnSpc>
                <a:spcPct val="100000"/>
              </a:lnSpc>
              <a:spcBef>
                <a:spcPts val="0"/>
              </a:spcBef>
              <a:spcAft>
                <a:spcPts val="600"/>
              </a:spcAft>
            </a:pPr>
            <a:r>
              <a:rPr lang="en-US" sz="2400" dirty="0"/>
              <a:t>Example: Logistic Regression</a:t>
            </a:r>
          </a:p>
          <a:p>
            <a:pPr lvl="1">
              <a:lnSpc>
                <a:spcPct val="100000"/>
              </a:lnSpc>
              <a:spcBef>
                <a:spcPts val="0"/>
              </a:spcBef>
              <a:spcAft>
                <a:spcPts val="600"/>
              </a:spcAft>
            </a:pPr>
            <a:r>
              <a:rPr lang="en-US" sz="2000" dirty="0">
                <a:solidFill>
                  <a:srgbClr val="000000"/>
                </a:solidFill>
              </a:rPr>
              <a:t>Logistic regression is an iterative algorithm typically used for classification. Like most classification algorithms, it updates weights iteratively based on the training data.</a:t>
            </a:r>
          </a:p>
          <a:p>
            <a:pPr lvl="1">
              <a:lnSpc>
                <a:spcPct val="100000"/>
              </a:lnSpc>
              <a:spcBef>
                <a:spcPts val="0"/>
              </a:spcBef>
              <a:spcAft>
                <a:spcPts val="600"/>
              </a:spcAft>
            </a:pPr>
            <a:endParaRPr lang="en-US" sz="2000" dirty="0"/>
          </a:p>
        </p:txBody>
      </p:sp>
      <p:pic>
        <p:nvPicPr>
          <p:cNvPr id="4" name="Picture 3">
            <a:extLst>
              <a:ext uri="{FF2B5EF4-FFF2-40B4-BE49-F238E27FC236}">
                <a16:creationId xmlns:a16="http://schemas.microsoft.com/office/drawing/2014/main" id="{AE8E42B3-0701-2C4A-92E7-44E60469F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325613"/>
            <a:ext cx="1554480" cy="1384411"/>
          </a:xfrm>
          <a:prstGeom prst="rect">
            <a:avLst/>
          </a:prstGeom>
        </p:spPr>
      </p:pic>
      <p:pic>
        <p:nvPicPr>
          <p:cNvPr id="5" name="Picture 4">
            <a:extLst>
              <a:ext uri="{FF2B5EF4-FFF2-40B4-BE49-F238E27FC236}">
                <a16:creationId xmlns:a16="http://schemas.microsoft.com/office/drawing/2014/main" id="{90DBB011-0F86-8648-ADAD-202D2EBEE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925" y="3325612"/>
            <a:ext cx="1554480" cy="1303012"/>
          </a:xfrm>
          <a:prstGeom prst="rect">
            <a:avLst/>
          </a:prstGeom>
        </p:spPr>
      </p:pic>
      <p:pic>
        <p:nvPicPr>
          <p:cNvPr id="6" name="Picture 5">
            <a:extLst>
              <a:ext uri="{FF2B5EF4-FFF2-40B4-BE49-F238E27FC236}">
                <a16:creationId xmlns:a16="http://schemas.microsoft.com/office/drawing/2014/main" id="{F36F90FF-D8A4-624C-AE24-DF37CE80F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328" y="3325613"/>
            <a:ext cx="1554480" cy="1331999"/>
          </a:xfrm>
          <a:prstGeom prst="rect">
            <a:avLst/>
          </a:prstGeom>
        </p:spPr>
      </p:pic>
      <p:pic>
        <p:nvPicPr>
          <p:cNvPr id="7" name="Picture 6">
            <a:extLst>
              <a:ext uri="{FF2B5EF4-FFF2-40B4-BE49-F238E27FC236}">
                <a16:creationId xmlns:a16="http://schemas.microsoft.com/office/drawing/2014/main" id="{26F30ADB-C199-1649-A205-8D568FB956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9610" y="4732683"/>
            <a:ext cx="1554480" cy="1323541"/>
          </a:xfrm>
          <a:prstGeom prst="rect">
            <a:avLst/>
          </a:prstGeom>
        </p:spPr>
      </p:pic>
      <p:pic>
        <p:nvPicPr>
          <p:cNvPr id="8" name="Picture 7">
            <a:extLst>
              <a:ext uri="{FF2B5EF4-FFF2-40B4-BE49-F238E27FC236}">
                <a16:creationId xmlns:a16="http://schemas.microsoft.com/office/drawing/2014/main" id="{6A8D2263-6678-D540-B768-56ADAFA74C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0093" y="4648361"/>
            <a:ext cx="1554480" cy="1371084"/>
          </a:xfrm>
          <a:prstGeom prst="rect">
            <a:avLst/>
          </a:prstGeom>
        </p:spPr>
      </p:pic>
      <p:pic>
        <p:nvPicPr>
          <p:cNvPr id="9" name="Picture 8">
            <a:extLst>
              <a:ext uri="{FF2B5EF4-FFF2-40B4-BE49-F238E27FC236}">
                <a16:creationId xmlns:a16="http://schemas.microsoft.com/office/drawing/2014/main" id="{626444A9-DD96-CF4F-B348-421389A011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080" y="4578045"/>
            <a:ext cx="1554480" cy="1478179"/>
          </a:xfrm>
          <a:prstGeom prst="rect">
            <a:avLst/>
          </a:prstGeom>
        </p:spPr>
      </p:pic>
      <p:sp>
        <p:nvSpPr>
          <p:cNvPr id="10" name="Right Arrow 9">
            <a:extLst>
              <a:ext uri="{FF2B5EF4-FFF2-40B4-BE49-F238E27FC236}">
                <a16:creationId xmlns:a16="http://schemas.microsoft.com/office/drawing/2014/main" id="{B7573F5A-D277-0E44-911D-8A8BFA36581C}"/>
              </a:ext>
            </a:extLst>
          </p:cNvPr>
          <p:cNvSpPr/>
          <p:nvPr/>
        </p:nvSpPr>
        <p:spPr>
          <a:xfrm>
            <a:off x="2570051" y="3871663"/>
            <a:ext cx="403123" cy="244009"/>
          </a:xfrm>
          <a:prstGeom prst="rightArrow">
            <a:avLst/>
          </a:prstGeom>
          <a:solidFill>
            <a:schemeClr val="accent1">
              <a:lumMod val="60000"/>
              <a:lumOff val="4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141FC0C4-BA1F-C140-9B35-C5851F92340F}"/>
              </a:ext>
            </a:extLst>
          </p:cNvPr>
          <p:cNvSpPr/>
          <p:nvPr/>
        </p:nvSpPr>
        <p:spPr>
          <a:xfrm>
            <a:off x="4909621" y="3855114"/>
            <a:ext cx="403123" cy="244009"/>
          </a:xfrm>
          <a:prstGeom prst="rightArrow">
            <a:avLst/>
          </a:prstGeom>
          <a:solidFill>
            <a:schemeClr val="accent1">
              <a:lumMod val="60000"/>
              <a:lumOff val="4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B3E0AFB-BBC1-1342-8510-9B51A5F6887F}"/>
              </a:ext>
            </a:extLst>
          </p:cNvPr>
          <p:cNvSpPr/>
          <p:nvPr/>
        </p:nvSpPr>
        <p:spPr>
          <a:xfrm>
            <a:off x="5771030" y="5086878"/>
            <a:ext cx="403123" cy="244009"/>
          </a:xfrm>
          <a:prstGeom prst="rightArrow">
            <a:avLst/>
          </a:prstGeom>
          <a:solidFill>
            <a:schemeClr val="accent1">
              <a:lumMod val="60000"/>
              <a:lumOff val="4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AA9A1C38-5BAD-0349-BEB8-652E79256FB6}"/>
              </a:ext>
            </a:extLst>
          </p:cNvPr>
          <p:cNvSpPr/>
          <p:nvPr/>
        </p:nvSpPr>
        <p:spPr>
          <a:xfrm>
            <a:off x="1016470" y="5086878"/>
            <a:ext cx="403123" cy="244009"/>
          </a:xfrm>
          <a:prstGeom prst="rightArrow">
            <a:avLst/>
          </a:prstGeom>
          <a:solidFill>
            <a:schemeClr val="accent1">
              <a:lumMod val="60000"/>
              <a:lumOff val="4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6E52F638-297F-ED40-8CAA-72D0B4337BDD}"/>
              </a:ext>
            </a:extLst>
          </p:cNvPr>
          <p:cNvSpPr/>
          <p:nvPr/>
        </p:nvSpPr>
        <p:spPr>
          <a:xfrm>
            <a:off x="3440698" y="5086878"/>
            <a:ext cx="403123" cy="244009"/>
          </a:xfrm>
          <a:prstGeom prst="rightArrow">
            <a:avLst/>
          </a:prstGeom>
          <a:solidFill>
            <a:schemeClr val="accent1">
              <a:lumMod val="60000"/>
              <a:lumOff val="4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648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4CAB37A-1FAF-DE43-958B-62899344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2281" y="5417264"/>
            <a:ext cx="4457700" cy="1346200"/>
          </a:xfrm>
          <a:prstGeom prst="rect">
            <a:avLst/>
          </a:prstGeom>
        </p:spPr>
      </p:pic>
      <p:sp>
        <p:nvSpPr>
          <p:cNvPr id="2" name="Title 1">
            <a:extLst>
              <a:ext uri="{FF2B5EF4-FFF2-40B4-BE49-F238E27FC236}">
                <a16:creationId xmlns:a16="http://schemas.microsoft.com/office/drawing/2014/main" id="{5DF8BAD8-2CB0-8D4D-B9C7-86EFA1636CC1}"/>
              </a:ext>
            </a:extLst>
          </p:cNvPr>
          <p:cNvSpPr>
            <a:spLocks noGrp="1"/>
          </p:cNvSpPr>
          <p:nvPr>
            <p:ph type="title"/>
          </p:nvPr>
        </p:nvSpPr>
        <p:spPr/>
        <p:txBody>
          <a:bodyPr/>
          <a:lstStyle/>
          <a:p>
            <a:r>
              <a:rPr lang="en-US" dirty="0"/>
              <a:t>Programming with Spark</a:t>
            </a:r>
          </a:p>
        </p:txBody>
      </p:sp>
      <p:sp>
        <p:nvSpPr>
          <p:cNvPr id="3" name="Content Placeholder 2">
            <a:extLst>
              <a:ext uri="{FF2B5EF4-FFF2-40B4-BE49-F238E27FC236}">
                <a16:creationId xmlns:a16="http://schemas.microsoft.com/office/drawing/2014/main" id="{52B43D9D-679E-9848-A8F8-BE70FA477DE3}"/>
              </a:ext>
            </a:extLst>
          </p:cNvPr>
          <p:cNvSpPr>
            <a:spLocks noGrp="1"/>
          </p:cNvSpPr>
          <p:nvPr>
            <p:ph idx="1"/>
          </p:nvPr>
        </p:nvSpPr>
        <p:spPr/>
        <p:txBody>
          <a:bodyPr>
            <a:normAutofit/>
          </a:bodyPr>
          <a:lstStyle/>
          <a:p>
            <a:pPr>
              <a:lnSpc>
                <a:spcPct val="100000"/>
              </a:lnSpc>
              <a:spcBef>
                <a:spcPts val="0"/>
              </a:spcBef>
              <a:spcAft>
                <a:spcPts val="600"/>
              </a:spcAft>
            </a:pPr>
            <a:r>
              <a:rPr lang="en-US" sz="2400" dirty="0"/>
              <a:t>Example: Logistic Regression</a:t>
            </a:r>
          </a:p>
          <a:p>
            <a:pPr lvl="1">
              <a:lnSpc>
                <a:spcPct val="100000"/>
              </a:lnSpc>
              <a:spcBef>
                <a:spcPts val="0"/>
              </a:spcBef>
              <a:spcAft>
                <a:spcPts val="600"/>
              </a:spcAft>
            </a:pPr>
            <a:r>
              <a:rPr lang="en-US" sz="2000" dirty="0">
                <a:solidFill>
                  <a:srgbClr val="000000"/>
                </a:solidFill>
              </a:rPr>
              <a:t>Logistic regression is an iterative algorithm typically used for classification. Like most classification algorithms, it updates weights iteratively based on the training data.</a:t>
            </a:r>
          </a:p>
          <a:p>
            <a:pPr lvl="1">
              <a:lnSpc>
                <a:spcPct val="100000"/>
              </a:lnSpc>
              <a:spcBef>
                <a:spcPts val="0"/>
              </a:spcBef>
              <a:spcAft>
                <a:spcPts val="600"/>
              </a:spcAft>
            </a:pPr>
            <a:endParaRPr lang="en-US" sz="2000" dirty="0"/>
          </a:p>
        </p:txBody>
      </p:sp>
      <p:pic>
        <p:nvPicPr>
          <p:cNvPr id="17" name="Picture 16">
            <a:extLst>
              <a:ext uri="{FF2B5EF4-FFF2-40B4-BE49-F238E27FC236}">
                <a16:creationId xmlns:a16="http://schemas.microsoft.com/office/drawing/2014/main" id="{C9D03AA2-6F22-F743-AD7B-F11C47EA3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97559"/>
            <a:ext cx="9975710" cy="2115103"/>
          </a:xfrm>
          <a:prstGeom prst="rect">
            <a:avLst/>
          </a:prstGeom>
        </p:spPr>
      </p:pic>
    </p:spTree>
    <p:extLst>
      <p:ext uri="{BB962C8B-B14F-4D97-AF65-F5344CB8AC3E}">
        <p14:creationId xmlns:p14="http://schemas.microsoft.com/office/powerpoint/2010/main" val="21811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4CAB37A-1FAF-DE43-958B-62899344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2281" y="5417264"/>
            <a:ext cx="4457700" cy="1346200"/>
          </a:xfrm>
          <a:prstGeom prst="rect">
            <a:avLst/>
          </a:prstGeom>
        </p:spPr>
      </p:pic>
      <p:sp>
        <p:nvSpPr>
          <p:cNvPr id="2" name="Title 1">
            <a:extLst>
              <a:ext uri="{FF2B5EF4-FFF2-40B4-BE49-F238E27FC236}">
                <a16:creationId xmlns:a16="http://schemas.microsoft.com/office/drawing/2014/main" id="{5DF8BAD8-2CB0-8D4D-B9C7-86EFA1636CC1}"/>
              </a:ext>
            </a:extLst>
          </p:cNvPr>
          <p:cNvSpPr>
            <a:spLocks noGrp="1"/>
          </p:cNvSpPr>
          <p:nvPr>
            <p:ph type="title"/>
          </p:nvPr>
        </p:nvSpPr>
        <p:spPr/>
        <p:txBody>
          <a:bodyPr/>
          <a:lstStyle/>
          <a:p>
            <a:r>
              <a:rPr lang="en-US" dirty="0"/>
              <a:t>Programming with Spark</a:t>
            </a:r>
          </a:p>
        </p:txBody>
      </p:sp>
      <p:sp>
        <p:nvSpPr>
          <p:cNvPr id="3" name="Content Placeholder 2">
            <a:extLst>
              <a:ext uri="{FF2B5EF4-FFF2-40B4-BE49-F238E27FC236}">
                <a16:creationId xmlns:a16="http://schemas.microsoft.com/office/drawing/2014/main" id="{52B43D9D-679E-9848-A8F8-BE70FA477DE3}"/>
              </a:ext>
            </a:extLst>
          </p:cNvPr>
          <p:cNvSpPr>
            <a:spLocks noGrp="1"/>
          </p:cNvSpPr>
          <p:nvPr>
            <p:ph idx="1"/>
          </p:nvPr>
        </p:nvSpPr>
        <p:spPr/>
        <p:txBody>
          <a:bodyPr>
            <a:normAutofit/>
          </a:bodyPr>
          <a:lstStyle/>
          <a:p>
            <a:pPr>
              <a:lnSpc>
                <a:spcPct val="100000"/>
              </a:lnSpc>
              <a:spcBef>
                <a:spcPts val="0"/>
              </a:spcBef>
              <a:spcAft>
                <a:spcPts val="600"/>
              </a:spcAft>
            </a:pPr>
            <a:r>
              <a:rPr lang="en-US" sz="2400" dirty="0"/>
              <a:t>Example: Logistic Regression</a:t>
            </a:r>
          </a:p>
          <a:p>
            <a:pPr lvl="1">
              <a:lnSpc>
                <a:spcPct val="100000"/>
              </a:lnSpc>
              <a:spcBef>
                <a:spcPts val="0"/>
              </a:spcBef>
              <a:spcAft>
                <a:spcPts val="600"/>
              </a:spcAft>
            </a:pPr>
            <a:r>
              <a:rPr lang="en-US" sz="2000" dirty="0">
                <a:solidFill>
                  <a:srgbClr val="000000"/>
                </a:solidFill>
              </a:rPr>
              <a:t>Logistic regression is an iterative algorithm typically used for classification. Like most classification algorithms, it updates weights iteratively based on the training data.</a:t>
            </a:r>
          </a:p>
          <a:p>
            <a:pPr lvl="1">
              <a:lnSpc>
                <a:spcPct val="100000"/>
              </a:lnSpc>
              <a:spcBef>
                <a:spcPts val="0"/>
              </a:spcBef>
              <a:spcAft>
                <a:spcPts val="600"/>
              </a:spcAft>
            </a:pPr>
            <a:endParaRPr lang="en-US" sz="2000" dirty="0"/>
          </a:p>
        </p:txBody>
      </p:sp>
      <p:pic>
        <p:nvPicPr>
          <p:cNvPr id="17" name="Picture 16">
            <a:extLst>
              <a:ext uri="{FF2B5EF4-FFF2-40B4-BE49-F238E27FC236}">
                <a16:creationId xmlns:a16="http://schemas.microsoft.com/office/drawing/2014/main" id="{C9D03AA2-6F22-F743-AD7B-F11C47EA3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97559"/>
            <a:ext cx="9975710" cy="2115103"/>
          </a:xfrm>
          <a:prstGeom prst="rect">
            <a:avLst/>
          </a:prstGeom>
        </p:spPr>
      </p:pic>
      <p:sp>
        <p:nvSpPr>
          <p:cNvPr id="6" name="TextBox 5">
            <a:extLst>
              <a:ext uri="{FF2B5EF4-FFF2-40B4-BE49-F238E27FC236}">
                <a16:creationId xmlns:a16="http://schemas.microsoft.com/office/drawing/2014/main" id="{1FE1B697-F631-DC42-90E7-5859FFB95AAB}"/>
              </a:ext>
            </a:extLst>
          </p:cNvPr>
          <p:cNvSpPr txBox="1"/>
          <p:nvPr/>
        </p:nvSpPr>
        <p:spPr>
          <a:xfrm>
            <a:off x="835866" y="5547599"/>
            <a:ext cx="6668749" cy="400110"/>
          </a:xfrm>
          <a:prstGeom prst="rect">
            <a:avLst/>
          </a:prstGeom>
          <a:noFill/>
        </p:spPr>
        <p:txBody>
          <a:bodyPr wrap="none" rtlCol="0">
            <a:spAutoFit/>
          </a:bodyPr>
          <a:lstStyle/>
          <a:p>
            <a:r>
              <a:rPr lang="en-US" sz="2000" b="1" dirty="0"/>
              <a:t>Spark starts the execution when the action </a:t>
            </a:r>
            <a:r>
              <a:rPr lang="en-US" sz="2000" b="1" i="1" dirty="0"/>
              <a:t>reduce</a:t>
            </a:r>
            <a:r>
              <a:rPr lang="en-US" sz="2000" b="1" dirty="0"/>
              <a:t> is applied</a:t>
            </a:r>
          </a:p>
        </p:txBody>
      </p:sp>
      <p:sp>
        <p:nvSpPr>
          <p:cNvPr id="8" name="Rectangle 7">
            <a:extLst>
              <a:ext uri="{FF2B5EF4-FFF2-40B4-BE49-F238E27FC236}">
                <a16:creationId xmlns:a16="http://schemas.microsoft.com/office/drawing/2014/main" id="{F9271ED8-DFDE-3D45-A60C-A4FCA92701FD}"/>
              </a:ext>
            </a:extLst>
          </p:cNvPr>
          <p:cNvSpPr/>
          <p:nvPr/>
        </p:nvSpPr>
        <p:spPr>
          <a:xfrm>
            <a:off x="4301611" y="3332476"/>
            <a:ext cx="373628" cy="354621"/>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9" name="Rectangle 8">
            <a:extLst>
              <a:ext uri="{FF2B5EF4-FFF2-40B4-BE49-F238E27FC236}">
                <a16:creationId xmlns:a16="http://schemas.microsoft.com/office/drawing/2014/main" id="{139619B6-3378-CF42-BDEE-3F31F81AE58E}"/>
              </a:ext>
            </a:extLst>
          </p:cNvPr>
          <p:cNvSpPr/>
          <p:nvPr/>
        </p:nvSpPr>
        <p:spPr>
          <a:xfrm>
            <a:off x="3642851" y="4075034"/>
            <a:ext cx="373628" cy="354621"/>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410326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4CAB37A-1FAF-DE43-958B-62899344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2281" y="5417264"/>
            <a:ext cx="4457700" cy="1346200"/>
          </a:xfrm>
          <a:prstGeom prst="rect">
            <a:avLst/>
          </a:prstGeom>
        </p:spPr>
      </p:pic>
      <p:sp>
        <p:nvSpPr>
          <p:cNvPr id="2" name="Title 1">
            <a:extLst>
              <a:ext uri="{FF2B5EF4-FFF2-40B4-BE49-F238E27FC236}">
                <a16:creationId xmlns:a16="http://schemas.microsoft.com/office/drawing/2014/main" id="{5DF8BAD8-2CB0-8D4D-B9C7-86EFA1636CC1}"/>
              </a:ext>
            </a:extLst>
          </p:cNvPr>
          <p:cNvSpPr>
            <a:spLocks noGrp="1"/>
          </p:cNvSpPr>
          <p:nvPr>
            <p:ph type="title"/>
          </p:nvPr>
        </p:nvSpPr>
        <p:spPr/>
        <p:txBody>
          <a:bodyPr/>
          <a:lstStyle/>
          <a:p>
            <a:r>
              <a:rPr lang="en-US" dirty="0"/>
              <a:t>Programming with Spark</a:t>
            </a:r>
          </a:p>
        </p:txBody>
      </p:sp>
      <p:sp>
        <p:nvSpPr>
          <p:cNvPr id="3" name="Content Placeholder 2">
            <a:extLst>
              <a:ext uri="{FF2B5EF4-FFF2-40B4-BE49-F238E27FC236}">
                <a16:creationId xmlns:a16="http://schemas.microsoft.com/office/drawing/2014/main" id="{52B43D9D-679E-9848-A8F8-BE70FA477DE3}"/>
              </a:ext>
            </a:extLst>
          </p:cNvPr>
          <p:cNvSpPr>
            <a:spLocks noGrp="1"/>
          </p:cNvSpPr>
          <p:nvPr>
            <p:ph idx="1"/>
          </p:nvPr>
        </p:nvSpPr>
        <p:spPr/>
        <p:txBody>
          <a:bodyPr>
            <a:normAutofit/>
          </a:bodyPr>
          <a:lstStyle/>
          <a:p>
            <a:pPr>
              <a:lnSpc>
                <a:spcPct val="100000"/>
              </a:lnSpc>
              <a:spcBef>
                <a:spcPts val="0"/>
              </a:spcBef>
              <a:spcAft>
                <a:spcPts val="600"/>
              </a:spcAft>
            </a:pPr>
            <a:r>
              <a:rPr lang="en-US" sz="2400" dirty="0"/>
              <a:t>Example: Logistic Regression</a:t>
            </a:r>
          </a:p>
          <a:p>
            <a:pPr lvl="1">
              <a:lnSpc>
                <a:spcPct val="100000"/>
              </a:lnSpc>
              <a:spcBef>
                <a:spcPts val="0"/>
              </a:spcBef>
              <a:spcAft>
                <a:spcPts val="600"/>
              </a:spcAft>
            </a:pPr>
            <a:r>
              <a:rPr lang="en-US" sz="2000" dirty="0">
                <a:solidFill>
                  <a:srgbClr val="000000"/>
                </a:solidFill>
              </a:rPr>
              <a:t>Logistic regression is an iterative algorithm typically used for classification. Like most classification algorithms, it updates weights iteratively based on the training data.</a:t>
            </a:r>
          </a:p>
          <a:p>
            <a:pPr lvl="1">
              <a:lnSpc>
                <a:spcPct val="100000"/>
              </a:lnSpc>
              <a:spcBef>
                <a:spcPts val="0"/>
              </a:spcBef>
              <a:spcAft>
                <a:spcPts val="600"/>
              </a:spcAft>
            </a:pPr>
            <a:endParaRPr lang="en-US" sz="2000" dirty="0"/>
          </a:p>
        </p:txBody>
      </p:sp>
      <p:pic>
        <p:nvPicPr>
          <p:cNvPr id="17" name="Picture 16">
            <a:extLst>
              <a:ext uri="{FF2B5EF4-FFF2-40B4-BE49-F238E27FC236}">
                <a16:creationId xmlns:a16="http://schemas.microsoft.com/office/drawing/2014/main" id="{C9D03AA2-6F22-F743-AD7B-F11C47EA3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97559"/>
            <a:ext cx="9975710" cy="2115103"/>
          </a:xfrm>
          <a:prstGeom prst="rect">
            <a:avLst/>
          </a:prstGeom>
        </p:spPr>
      </p:pic>
      <p:sp>
        <p:nvSpPr>
          <p:cNvPr id="6" name="TextBox 5">
            <a:extLst>
              <a:ext uri="{FF2B5EF4-FFF2-40B4-BE49-F238E27FC236}">
                <a16:creationId xmlns:a16="http://schemas.microsoft.com/office/drawing/2014/main" id="{1FE1B697-F631-DC42-90E7-5859FFB95AAB}"/>
              </a:ext>
            </a:extLst>
          </p:cNvPr>
          <p:cNvSpPr txBox="1"/>
          <p:nvPr/>
        </p:nvSpPr>
        <p:spPr>
          <a:xfrm>
            <a:off x="1615535" y="5547599"/>
            <a:ext cx="5109412" cy="707886"/>
          </a:xfrm>
          <a:prstGeom prst="rect">
            <a:avLst/>
          </a:prstGeom>
          <a:noFill/>
        </p:spPr>
        <p:txBody>
          <a:bodyPr wrap="none" rtlCol="0">
            <a:spAutoFit/>
          </a:bodyPr>
          <a:lstStyle/>
          <a:p>
            <a:pPr algn="ctr"/>
            <a:r>
              <a:rPr lang="en-US" sz="2000" b="1" i="1" dirty="0"/>
              <a:t>points</a:t>
            </a:r>
            <a:r>
              <a:rPr lang="en-US" sz="2000" b="1" dirty="0"/>
              <a:t> is being re-loaded upon every iteration!</a:t>
            </a:r>
          </a:p>
          <a:p>
            <a:pPr algn="ctr"/>
            <a:r>
              <a:rPr lang="en-US" sz="2000" b="1" dirty="0"/>
              <a:t>Unnecessary!</a:t>
            </a:r>
          </a:p>
        </p:txBody>
      </p:sp>
      <p:sp>
        <p:nvSpPr>
          <p:cNvPr id="8" name="Rectangle 7">
            <a:extLst>
              <a:ext uri="{FF2B5EF4-FFF2-40B4-BE49-F238E27FC236}">
                <a16:creationId xmlns:a16="http://schemas.microsoft.com/office/drawing/2014/main" id="{F9271ED8-DFDE-3D45-A60C-A4FCA92701FD}"/>
              </a:ext>
            </a:extLst>
          </p:cNvPr>
          <p:cNvSpPr/>
          <p:nvPr/>
        </p:nvSpPr>
        <p:spPr>
          <a:xfrm>
            <a:off x="4301611" y="3332476"/>
            <a:ext cx="373628" cy="354621"/>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9" name="Rectangle 8">
            <a:extLst>
              <a:ext uri="{FF2B5EF4-FFF2-40B4-BE49-F238E27FC236}">
                <a16:creationId xmlns:a16="http://schemas.microsoft.com/office/drawing/2014/main" id="{139619B6-3378-CF42-BDEE-3F31F81AE58E}"/>
              </a:ext>
            </a:extLst>
          </p:cNvPr>
          <p:cNvSpPr/>
          <p:nvPr/>
        </p:nvSpPr>
        <p:spPr>
          <a:xfrm>
            <a:off x="3642851" y="4075034"/>
            <a:ext cx="373628" cy="354621"/>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10" name="Straight Arrow Connector 9">
            <a:extLst>
              <a:ext uri="{FF2B5EF4-FFF2-40B4-BE49-F238E27FC236}">
                <a16:creationId xmlns:a16="http://schemas.microsoft.com/office/drawing/2014/main" id="{030BA740-E8B8-E841-A164-727189858E68}"/>
              </a:ext>
            </a:extLst>
          </p:cNvPr>
          <p:cNvCxnSpPr>
            <a:cxnSpLocks/>
            <a:stCxn id="8" idx="2"/>
            <a:endCxn id="6" idx="0"/>
          </p:cNvCxnSpPr>
          <p:nvPr/>
        </p:nvCxnSpPr>
        <p:spPr>
          <a:xfrm flipH="1">
            <a:off x="4170241" y="3687097"/>
            <a:ext cx="318184" cy="1860502"/>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15311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5318-6C10-9942-AE91-857EDB090561}"/>
              </a:ext>
            </a:extLst>
          </p:cNvPr>
          <p:cNvSpPr>
            <a:spLocks noGrp="1"/>
          </p:cNvSpPr>
          <p:nvPr>
            <p:ph type="title"/>
          </p:nvPr>
        </p:nvSpPr>
        <p:spPr/>
        <p:txBody>
          <a:bodyPr/>
          <a:lstStyle/>
          <a:p>
            <a:r>
              <a:rPr lang="en-US" dirty="0"/>
              <a:t>Caching and Persistence</a:t>
            </a:r>
          </a:p>
        </p:txBody>
      </p:sp>
      <p:sp>
        <p:nvSpPr>
          <p:cNvPr id="3" name="Content Placeholder 2">
            <a:extLst>
              <a:ext uri="{FF2B5EF4-FFF2-40B4-BE49-F238E27FC236}">
                <a16:creationId xmlns:a16="http://schemas.microsoft.com/office/drawing/2014/main" id="{6B6990AA-5E64-0D40-AEA2-3FE8BC364DBF}"/>
              </a:ext>
            </a:extLst>
          </p:cNvPr>
          <p:cNvSpPr>
            <a:spLocks noGrp="1"/>
          </p:cNvSpPr>
          <p:nvPr>
            <p:ph idx="1"/>
          </p:nvPr>
        </p:nvSpPr>
        <p:spPr/>
        <p:txBody>
          <a:bodyPr>
            <a:normAutofit/>
          </a:bodyPr>
          <a:lstStyle/>
          <a:p>
            <a:pPr>
              <a:lnSpc>
                <a:spcPct val="100000"/>
              </a:lnSpc>
              <a:spcBef>
                <a:spcPts val="0"/>
              </a:spcBef>
              <a:spcAft>
                <a:spcPts val="600"/>
              </a:spcAft>
            </a:pPr>
            <a:r>
              <a:rPr lang="en-US" sz="2400" dirty="0">
                <a:solidFill>
                  <a:srgbClr val="000000"/>
                </a:solidFill>
              </a:rPr>
              <a:t>By default, RDDs are recomputed each time you run an action on them. This can be expensive (time-consuming) if you need to use a dataset more than once.</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r>
              <a:rPr lang="en-US" sz="2400" b="1" dirty="0"/>
              <a:t>Spark allows you to control what is cached in memory</a:t>
            </a:r>
          </a:p>
          <a:p>
            <a:pPr lvl="1">
              <a:lnSpc>
                <a:spcPct val="100000"/>
              </a:lnSpc>
              <a:spcBef>
                <a:spcPts val="0"/>
              </a:spcBef>
              <a:spcAft>
                <a:spcPts val="600"/>
              </a:spcAft>
            </a:pPr>
            <a:r>
              <a:rPr lang="en-US" sz="2000" b="1" i="1" dirty="0"/>
              <a:t>persist() </a:t>
            </a:r>
            <a:r>
              <a:rPr lang="en-US" sz="2000" b="1" dirty="0"/>
              <a:t>or</a:t>
            </a:r>
            <a:r>
              <a:rPr lang="en-US" sz="2000" b="1" i="1" dirty="0"/>
              <a:t> cache()</a:t>
            </a:r>
          </a:p>
          <a:p>
            <a:pPr lvl="1">
              <a:lnSpc>
                <a:spcPct val="100000"/>
              </a:lnSpc>
              <a:spcBef>
                <a:spcPts val="0"/>
              </a:spcBef>
              <a:spcAft>
                <a:spcPts val="600"/>
              </a:spcAft>
            </a:pPr>
            <a:endParaRPr lang="en-US" sz="2000" b="1" i="1" dirty="0"/>
          </a:p>
          <a:p>
            <a:pPr>
              <a:lnSpc>
                <a:spcPct val="100000"/>
              </a:lnSpc>
              <a:spcBef>
                <a:spcPts val="0"/>
              </a:spcBef>
              <a:spcAft>
                <a:spcPts val="600"/>
              </a:spcAft>
            </a:pPr>
            <a:endParaRPr lang="en-US" sz="2400" b="1" i="1" dirty="0"/>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p>
        </p:txBody>
      </p:sp>
      <p:pic>
        <p:nvPicPr>
          <p:cNvPr id="4" name="Picture 3">
            <a:extLst>
              <a:ext uri="{FF2B5EF4-FFF2-40B4-BE49-F238E27FC236}">
                <a16:creationId xmlns:a16="http://schemas.microsoft.com/office/drawing/2014/main" id="{A16E0051-8D94-2E4F-BCE7-B7EA84471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677" y="4083573"/>
            <a:ext cx="9615391" cy="1815782"/>
          </a:xfrm>
          <a:prstGeom prst="rect">
            <a:avLst/>
          </a:prstGeom>
        </p:spPr>
      </p:pic>
      <p:sp>
        <p:nvSpPr>
          <p:cNvPr id="5" name="Rectangle 4">
            <a:extLst>
              <a:ext uri="{FF2B5EF4-FFF2-40B4-BE49-F238E27FC236}">
                <a16:creationId xmlns:a16="http://schemas.microsoft.com/office/drawing/2014/main" id="{DCC0F84C-A401-4B4C-AE7E-5D135DBB8A69}"/>
              </a:ext>
            </a:extLst>
          </p:cNvPr>
          <p:cNvSpPr/>
          <p:nvPr/>
        </p:nvSpPr>
        <p:spPr>
          <a:xfrm>
            <a:off x="5515899" y="4103651"/>
            <a:ext cx="1004274" cy="335614"/>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A9B017-0DF7-164E-8BF9-1FFB25DC980E}"/>
              </a:ext>
            </a:extLst>
          </p:cNvPr>
          <p:cNvSpPr txBox="1"/>
          <p:nvPr/>
        </p:nvSpPr>
        <p:spPr>
          <a:xfrm>
            <a:off x="5261669" y="5684216"/>
            <a:ext cx="5233420" cy="707886"/>
          </a:xfrm>
          <a:prstGeom prst="rect">
            <a:avLst/>
          </a:prstGeom>
          <a:noFill/>
        </p:spPr>
        <p:txBody>
          <a:bodyPr wrap="none" rtlCol="0">
            <a:spAutoFit/>
          </a:bodyPr>
          <a:lstStyle/>
          <a:p>
            <a:pPr algn="ctr"/>
            <a:r>
              <a:rPr lang="en-US" sz="2000" b="1" i="1" dirty="0"/>
              <a:t>points</a:t>
            </a:r>
            <a:r>
              <a:rPr lang="en-US" sz="2000" b="1" dirty="0"/>
              <a:t> is loaded once and is cached in memory. </a:t>
            </a:r>
          </a:p>
          <a:p>
            <a:pPr algn="ctr"/>
            <a:r>
              <a:rPr lang="en-US" sz="2000" b="1" dirty="0"/>
              <a:t>It can be re-used on each iteration.</a:t>
            </a:r>
          </a:p>
        </p:txBody>
      </p:sp>
    </p:spTree>
    <p:extLst>
      <p:ext uri="{BB962C8B-B14F-4D97-AF65-F5344CB8AC3E}">
        <p14:creationId xmlns:p14="http://schemas.microsoft.com/office/powerpoint/2010/main" val="2115486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18E7-6E48-394C-9C3D-4B7B1DBD117C}"/>
              </a:ext>
            </a:extLst>
          </p:cNvPr>
          <p:cNvSpPr>
            <a:spLocks noGrp="1"/>
          </p:cNvSpPr>
          <p:nvPr>
            <p:ph type="title"/>
          </p:nvPr>
        </p:nvSpPr>
        <p:spPr/>
        <p:txBody>
          <a:bodyPr/>
          <a:lstStyle/>
          <a:p>
            <a:r>
              <a:rPr lang="en-US" dirty="0"/>
              <a:t>Word Count Example Using Spark RDD</a:t>
            </a:r>
          </a:p>
        </p:txBody>
      </p:sp>
      <p:pic>
        <p:nvPicPr>
          <p:cNvPr id="4" name="Picture 3">
            <a:extLst>
              <a:ext uri="{FF2B5EF4-FFF2-40B4-BE49-F238E27FC236}">
                <a16:creationId xmlns:a16="http://schemas.microsoft.com/office/drawing/2014/main" id="{89C3A982-9A46-1A45-94BB-2D4BDF662D5F}"/>
              </a:ext>
            </a:extLst>
          </p:cNvPr>
          <p:cNvPicPr>
            <a:picLocks noChangeAspect="1"/>
          </p:cNvPicPr>
          <p:nvPr/>
        </p:nvPicPr>
        <p:blipFill rotWithShape="1">
          <a:blip r:embed="rId2"/>
          <a:srcRect l="1270"/>
          <a:stretch/>
        </p:blipFill>
        <p:spPr>
          <a:xfrm>
            <a:off x="943896" y="1690688"/>
            <a:ext cx="8212803" cy="4457700"/>
          </a:xfrm>
          <a:prstGeom prst="rect">
            <a:avLst/>
          </a:prstGeom>
        </p:spPr>
      </p:pic>
    </p:spTree>
    <p:extLst>
      <p:ext uri="{BB962C8B-B14F-4D97-AF65-F5344CB8AC3E}">
        <p14:creationId xmlns:p14="http://schemas.microsoft.com/office/powerpoint/2010/main" val="3916538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D4B4-FD7D-594D-85EC-4B896997E77A}"/>
              </a:ext>
            </a:extLst>
          </p:cNvPr>
          <p:cNvSpPr>
            <a:spLocks noGrp="1"/>
          </p:cNvSpPr>
          <p:nvPr>
            <p:ph type="title"/>
          </p:nvPr>
        </p:nvSpPr>
        <p:spPr/>
        <p:txBody>
          <a:bodyPr/>
          <a:lstStyle/>
          <a:p>
            <a:r>
              <a:rPr lang="en-US" dirty="0"/>
              <a:t>Spark</a:t>
            </a:r>
            <a:r>
              <a:rPr lang="zh-CN" altLang="en-US" dirty="0"/>
              <a:t> </a:t>
            </a:r>
            <a:r>
              <a:rPr lang="en-US" altLang="zh-CN" dirty="0"/>
              <a:t>SQL</a:t>
            </a:r>
            <a:endParaRPr lang="en-US" dirty="0"/>
          </a:p>
        </p:txBody>
      </p:sp>
      <p:sp>
        <p:nvSpPr>
          <p:cNvPr id="3" name="Content Placeholder 2">
            <a:extLst>
              <a:ext uri="{FF2B5EF4-FFF2-40B4-BE49-F238E27FC236}">
                <a16:creationId xmlns:a16="http://schemas.microsoft.com/office/drawing/2014/main" id="{3EBBE0E2-0E99-FE48-BE55-907A648C16CE}"/>
              </a:ext>
            </a:extLst>
          </p:cNvPr>
          <p:cNvSpPr>
            <a:spLocks noGrp="1"/>
          </p:cNvSpPr>
          <p:nvPr>
            <p:ph idx="1"/>
          </p:nvPr>
        </p:nvSpPr>
        <p:spPr/>
        <p:txBody>
          <a:bodyPr/>
          <a:lstStyle/>
          <a:p>
            <a:pPr>
              <a:lnSpc>
                <a:spcPct val="100000"/>
              </a:lnSpc>
              <a:spcBef>
                <a:spcPts val="0"/>
              </a:spcBef>
              <a:spcAft>
                <a:spcPts val="600"/>
              </a:spcAft>
            </a:pPr>
            <a:r>
              <a:rPr lang="en-US" sz="2400" dirty="0">
                <a:solidFill>
                  <a:srgbClr val="000000"/>
                </a:solidFill>
              </a:rPr>
              <a:t>Spark SQL is a component of Spark Stack</a:t>
            </a:r>
          </a:p>
          <a:p>
            <a:pPr lvl="1">
              <a:lnSpc>
                <a:spcPct val="100000"/>
              </a:lnSpc>
              <a:spcBef>
                <a:spcPts val="0"/>
              </a:spcBef>
              <a:spcAft>
                <a:spcPts val="600"/>
              </a:spcAft>
            </a:pPr>
            <a:r>
              <a:rPr lang="en-US" sz="2000" dirty="0">
                <a:solidFill>
                  <a:srgbClr val="000000"/>
                </a:solidFill>
              </a:rPr>
              <a:t>A Spark module for structured data processing</a:t>
            </a:r>
          </a:p>
          <a:p>
            <a:pPr lvl="1">
              <a:lnSpc>
                <a:spcPct val="100000"/>
              </a:lnSpc>
              <a:spcBef>
                <a:spcPts val="0"/>
              </a:spcBef>
              <a:spcAft>
                <a:spcPts val="600"/>
              </a:spcAft>
            </a:pPr>
            <a:r>
              <a:rPr lang="en-US" sz="2000" dirty="0">
                <a:solidFill>
                  <a:srgbClr val="000000"/>
                </a:solidFill>
              </a:rPr>
              <a:t>Implemented as a library on top of Spark</a:t>
            </a:r>
          </a:p>
          <a:p>
            <a:pPr lvl="1">
              <a:lnSpc>
                <a:spcPct val="100000"/>
              </a:lnSpc>
              <a:spcBef>
                <a:spcPts val="0"/>
              </a:spcBef>
              <a:spcAft>
                <a:spcPts val="600"/>
              </a:spcAft>
            </a:pPr>
            <a:endParaRPr lang="en-US" sz="2000" dirty="0">
              <a:solidFill>
                <a:srgbClr val="000000"/>
              </a:solidFill>
            </a:endParaRPr>
          </a:p>
          <a:p>
            <a:pPr>
              <a:lnSpc>
                <a:spcPct val="100000"/>
              </a:lnSpc>
              <a:spcBef>
                <a:spcPts val="0"/>
              </a:spcBef>
              <a:spcAft>
                <a:spcPts val="600"/>
              </a:spcAft>
            </a:pPr>
            <a:r>
              <a:rPr lang="en-US" sz="2400" dirty="0">
                <a:solidFill>
                  <a:srgbClr val="000000"/>
                </a:solidFill>
              </a:rPr>
              <a:t>Advantages</a:t>
            </a:r>
          </a:p>
          <a:p>
            <a:pPr lvl="1">
              <a:lnSpc>
                <a:spcPct val="100000"/>
              </a:lnSpc>
              <a:spcBef>
                <a:spcPts val="0"/>
              </a:spcBef>
              <a:spcAft>
                <a:spcPts val="600"/>
              </a:spcAft>
            </a:pPr>
            <a:r>
              <a:rPr lang="en-US" sz="2000" dirty="0">
                <a:solidFill>
                  <a:srgbClr val="000000"/>
                </a:solidFill>
              </a:rPr>
              <a:t>Support relational processing in spark</a:t>
            </a:r>
          </a:p>
          <a:p>
            <a:pPr lvl="1">
              <a:lnSpc>
                <a:spcPct val="100000"/>
              </a:lnSpc>
              <a:spcBef>
                <a:spcPts val="0"/>
              </a:spcBef>
              <a:spcAft>
                <a:spcPts val="600"/>
              </a:spcAft>
            </a:pPr>
            <a:r>
              <a:rPr lang="en-US" sz="2000" dirty="0">
                <a:solidFill>
                  <a:srgbClr val="000000"/>
                </a:solidFill>
              </a:rPr>
              <a:t>High performance</a:t>
            </a:r>
          </a:p>
          <a:p>
            <a:pPr lvl="1">
              <a:lnSpc>
                <a:spcPct val="100000"/>
              </a:lnSpc>
              <a:spcBef>
                <a:spcPts val="0"/>
              </a:spcBef>
              <a:spcAft>
                <a:spcPts val="600"/>
              </a:spcAft>
            </a:pPr>
            <a:r>
              <a:rPr lang="en-US" sz="2000" dirty="0">
                <a:solidFill>
                  <a:srgbClr val="000000"/>
                </a:solidFill>
              </a:rPr>
              <a:t>Easily support new data sources such as semi-structured data</a:t>
            </a:r>
          </a:p>
          <a:p>
            <a:pPr>
              <a:lnSpc>
                <a:spcPct val="100000"/>
              </a:lnSpc>
              <a:spcBef>
                <a:spcPts val="0"/>
              </a:spcBef>
              <a:spcAft>
                <a:spcPts val="600"/>
              </a:spcAft>
            </a:pPr>
            <a:endParaRPr lang="en-US" dirty="0"/>
          </a:p>
        </p:txBody>
      </p:sp>
      <p:pic>
        <p:nvPicPr>
          <p:cNvPr id="5" name="Picture 4">
            <a:extLst>
              <a:ext uri="{FF2B5EF4-FFF2-40B4-BE49-F238E27FC236}">
                <a16:creationId xmlns:a16="http://schemas.microsoft.com/office/drawing/2014/main" id="{663F85EC-D918-964C-BC9C-833EB01837BD}"/>
              </a:ext>
            </a:extLst>
          </p:cNvPr>
          <p:cNvPicPr>
            <a:picLocks noChangeAspect="1"/>
          </p:cNvPicPr>
          <p:nvPr/>
        </p:nvPicPr>
        <p:blipFill>
          <a:blip r:embed="rId3"/>
          <a:stretch>
            <a:fillRect/>
          </a:stretch>
        </p:blipFill>
        <p:spPr>
          <a:xfrm>
            <a:off x="8313789" y="4257367"/>
            <a:ext cx="934064" cy="934064"/>
          </a:xfrm>
          <a:prstGeom prst="rect">
            <a:avLst/>
          </a:prstGeom>
        </p:spPr>
      </p:pic>
      <p:pic>
        <p:nvPicPr>
          <p:cNvPr id="6" name="Picture 5">
            <a:extLst>
              <a:ext uri="{FF2B5EF4-FFF2-40B4-BE49-F238E27FC236}">
                <a16:creationId xmlns:a16="http://schemas.microsoft.com/office/drawing/2014/main" id="{0A0299AD-10A0-D84A-9612-0AFF89EE8C70}"/>
              </a:ext>
            </a:extLst>
          </p:cNvPr>
          <p:cNvPicPr>
            <a:picLocks noChangeAspect="1"/>
          </p:cNvPicPr>
          <p:nvPr/>
        </p:nvPicPr>
        <p:blipFill rotWithShape="1">
          <a:blip r:embed="rId4"/>
          <a:srcRect t="20895"/>
          <a:stretch/>
        </p:blipFill>
        <p:spPr>
          <a:xfrm>
            <a:off x="6949263" y="2001471"/>
            <a:ext cx="1831558" cy="830075"/>
          </a:xfrm>
          <a:prstGeom prst="rect">
            <a:avLst/>
          </a:prstGeom>
        </p:spPr>
      </p:pic>
    </p:spTree>
    <p:extLst>
      <p:ext uri="{BB962C8B-B14F-4D97-AF65-F5344CB8AC3E}">
        <p14:creationId xmlns:p14="http://schemas.microsoft.com/office/powerpoint/2010/main" val="2804984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B03B-C953-D548-B36A-8030EB5C450A}"/>
              </a:ext>
            </a:extLst>
          </p:cNvPr>
          <p:cNvSpPr>
            <a:spLocks noGrp="1"/>
          </p:cNvSpPr>
          <p:nvPr>
            <p:ph type="title"/>
          </p:nvPr>
        </p:nvSpPr>
        <p:spPr/>
        <p:txBody>
          <a:bodyPr/>
          <a:lstStyle/>
          <a:p>
            <a:r>
              <a:rPr lang="en-US" altLang="zh-CN" dirty="0"/>
              <a:t>Spark SQL - </a:t>
            </a:r>
            <a:r>
              <a:rPr lang="en-US" altLang="zh-CN" dirty="0" err="1"/>
              <a:t>DataFrame</a:t>
            </a:r>
            <a:endParaRPr lang="en-US" dirty="0"/>
          </a:p>
        </p:txBody>
      </p:sp>
      <p:sp>
        <p:nvSpPr>
          <p:cNvPr id="3" name="Content Placeholder 2">
            <a:extLst>
              <a:ext uri="{FF2B5EF4-FFF2-40B4-BE49-F238E27FC236}">
                <a16:creationId xmlns:a16="http://schemas.microsoft.com/office/drawing/2014/main" id="{87A40EBF-C673-1A48-9C30-3E2949729C87}"/>
              </a:ext>
            </a:extLst>
          </p:cNvPr>
          <p:cNvSpPr>
            <a:spLocks noGrp="1"/>
          </p:cNvSpPr>
          <p:nvPr>
            <p:ph idx="1"/>
          </p:nvPr>
        </p:nvSpPr>
        <p:spPr/>
        <p:txBody>
          <a:bodyPr>
            <a:normAutofit/>
          </a:bodyPr>
          <a:lstStyle/>
          <a:p>
            <a:pPr>
              <a:lnSpc>
                <a:spcPct val="100000"/>
              </a:lnSpc>
              <a:spcBef>
                <a:spcPts val="0"/>
              </a:spcBef>
              <a:spcAft>
                <a:spcPts val="600"/>
              </a:spcAft>
            </a:pPr>
            <a:r>
              <a:rPr lang="en-US" sz="2400" dirty="0" err="1"/>
              <a:t>DataFrame</a:t>
            </a:r>
            <a:r>
              <a:rPr lang="en-US" sz="2400" dirty="0"/>
              <a:t> is the core abstraction of Spark SQL</a:t>
            </a:r>
          </a:p>
          <a:p>
            <a:pPr lvl="1">
              <a:lnSpc>
                <a:spcPct val="100000"/>
              </a:lnSpc>
              <a:spcBef>
                <a:spcPts val="0"/>
              </a:spcBef>
              <a:spcAft>
                <a:spcPts val="600"/>
              </a:spcAft>
            </a:pPr>
            <a:r>
              <a:rPr lang="en-US" sz="2000" dirty="0"/>
              <a:t>Conceptually, RDDs are full of records with some known schema</a:t>
            </a:r>
          </a:p>
          <a:p>
            <a:pPr lvl="1">
              <a:lnSpc>
                <a:spcPct val="100000"/>
              </a:lnSpc>
              <a:spcBef>
                <a:spcPts val="0"/>
              </a:spcBef>
              <a:spcAft>
                <a:spcPts val="600"/>
              </a:spcAft>
            </a:pPr>
            <a:r>
              <a:rPr lang="en-US" altLang="zh-CN" sz="2000" dirty="0" err="1">
                <a:solidFill>
                  <a:srgbClr val="000000"/>
                </a:solidFill>
              </a:rPr>
              <a:t>DataFrame</a:t>
            </a:r>
            <a:r>
              <a:rPr lang="en-US" altLang="zh-CN" sz="2000" dirty="0">
                <a:solidFill>
                  <a:srgbClr val="000000"/>
                </a:solidFill>
              </a:rPr>
              <a:t> is like a table in relational database</a:t>
            </a:r>
          </a:p>
          <a:p>
            <a:pPr lvl="1">
              <a:lnSpc>
                <a:spcPct val="100000"/>
              </a:lnSpc>
              <a:spcBef>
                <a:spcPts val="0"/>
              </a:spcBef>
              <a:spcAft>
                <a:spcPts val="600"/>
              </a:spcAft>
            </a:pPr>
            <a:endParaRPr lang="en-US" altLang="zh-CN" sz="2000" dirty="0">
              <a:solidFill>
                <a:srgbClr val="000000"/>
              </a:solidFill>
            </a:endParaRPr>
          </a:p>
          <a:p>
            <a:pPr lvl="1">
              <a:lnSpc>
                <a:spcPct val="100000"/>
              </a:lnSpc>
              <a:spcBef>
                <a:spcPts val="0"/>
              </a:spcBef>
              <a:spcAft>
                <a:spcPts val="600"/>
              </a:spcAft>
            </a:pPr>
            <a:r>
              <a:rPr lang="en-US" sz="2000" dirty="0">
                <a:solidFill>
                  <a:srgbClr val="000000"/>
                </a:solidFill>
              </a:rPr>
              <a:t>Once you have a </a:t>
            </a:r>
            <a:r>
              <a:rPr lang="en-US" sz="2000" dirty="0" err="1">
                <a:solidFill>
                  <a:srgbClr val="000000"/>
                </a:solidFill>
              </a:rPr>
              <a:t>DataFrame</a:t>
            </a:r>
            <a:r>
              <a:rPr lang="en-US" sz="2000" dirty="0">
                <a:solidFill>
                  <a:srgbClr val="000000"/>
                </a:solidFill>
              </a:rPr>
              <a:t> to operate on, you can freely write familiar SQL syntax to operate on your dataset!</a:t>
            </a:r>
          </a:p>
          <a:p>
            <a:pPr marL="457200" lvl="1" indent="0">
              <a:lnSpc>
                <a:spcPct val="100000"/>
              </a:lnSpc>
              <a:spcBef>
                <a:spcPts val="0"/>
              </a:spcBef>
              <a:spcAft>
                <a:spcPts val="600"/>
              </a:spcAft>
              <a:buNone/>
            </a:pPr>
            <a:endParaRPr lang="en-US" sz="2000" dirty="0">
              <a:solidFill>
                <a:srgbClr val="000000"/>
              </a:solidFill>
            </a:endParaRPr>
          </a:p>
          <a:p>
            <a:pPr lvl="1">
              <a:lnSpc>
                <a:spcPct val="100000"/>
              </a:lnSpc>
              <a:spcBef>
                <a:spcPts val="0"/>
              </a:spcBef>
              <a:spcAft>
                <a:spcPts val="600"/>
              </a:spcAft>
            </a:pPr>
            <a:endParaRPr lang="en-US" sz="2000" dirty="0"/>
          </a:p>
          <a:p>
            <a:pPr>
              <a:lnSpc>
                <a:spcPct val="100000"/>
              </a:lnSpc>
              <a:spcBef>
                <a:spcPts val="0"/>
              </a:spcBef>
              <a:spcAft>
                <a:spcPts val="600"/>
              </a:spcAft>
            </a:pPr>
            <a:endParaRPr lang="en-US" sz="2400" dirty="0"/>
          </a:p>
        </p:txBody>
      </p:sp>
      <p:graphicFrame>
        <p:nvGraphicFramePr>
          <p:cNvPr id="6" name="Table 5">
            <a:extLst>
              <a:ext uri="{FF2B5EF4-FFF2-40B4-BE49-F238E27FC236}">
                <a16:creationId xmlns:a16="http://schemas.microsoft.com/office/drawing/2014/main" id="{50BBFB99-2A1B-AC47-98C3-4BBCD511043B}"/>
              </a:ext>
            </a:extLst>
          </p:cNvPr>
          <p:cNvGraphicFramePr>
            <a:graphicFrameLocks noGrp="1"/>
          </p:cNvGraphicFramePr>
          <p:nvPr>
            <p:extLst>
              <p:ext uri="{D42A27DB-BD31-4B8C-83A1-F6EECF244321}">
                <p14:modId xmlns:p14="http://schemas.microsoft.com/office/powerpoint/2010/main" val="4020956700"/>
              </p:ext>
            </p:extLst>
          </p:nvPr>
        </p:nvGraphicFramePr>
        <p:xfrm>
          <a:off x="8426245" y="1338519"/>
          <a:ext cx="3460956" cy="1828800"/>
        </p:xfrm>
        <a:graphic>
          <a:graphicData uri="http://schemas.openxmlformats.org/drawingml/2006/table">
            <a:tbl>
              <a:tblPr firstRow="1" bandRow="1">
                <a:tableStyleId>{5C22544A-7EE6-4342-B048-85BDC9FD1C3A}</a:tableStyleId>
              </a:tblPr>
              <a:tblGrid>
                <a:gridCol w="1005549">
                  <a:extLst>
                    <a:ext uri="{9D8B030D-6E8A-4147-A177-3AD203B41FA5}">
                      <a16:colId xmlns:a16="http://schemas.microsoft.com/office/drawing/2014/main" val="20000"/>
                    </a:ext>
                  </a:extLst>
                </a:gridCol>
                <a:gridCol w="1301755">
                  <a:extLst>
                    <a:ext uri="{9D8B030D-6E8A-4147-A177-3AD203B41FA5}">
                      <a16:colId xmlns:a16="http://schemas.microsoft.com/office/drawing/2014/main" val="20001"/>
                    </a:ext>
                  </a:extLst>
                </a:gridCol>
                <a:gridCol w="1153652">
                  <a:extLst>
                    <a:ext uri="{9D8B030D-6E8A-4147-A177-3AD203B41FA5}">
                      <a16:colId xmlns:a16="http://schemas.microsoft.com/office/drawing/2014/main" val="20002"/>
                    </a:ext>
                  </a:extLst>
                </a:gridCol>
              </a:tblGrid>
              <a:tr h="0">
                <a:tc>
                  <a:txBody>
                    <a:bodyPr/>
                    <a:lstStyle/>
                    <a:p>
                      <a:pPr algn="ctr"/>
                      <a:r>
                        <a:rPr lang="en-US" sz="1400" dirty="0" err="1">
                          <a:ln>
                            <a:noFill/>
                          </a:ln>
                        </a:rPr>
                        <a:t>order_id</a:t>
                      </a:r>
                      <a:endParaRPr lang="en-US" sz="1400" b="0" i="0" dirty="0">
                        <a:ln>
                          <a:noFill/>
                        </a:ln>
                        <a:solidFill>
                          <a:sysClr val="windowText" lastClr="000000"/>
                        </a:solidFill>
                      </a:endParaRPr>
                    </a:p>
                  </a:txBody>
                  <a:tcPr/>
                </a:tc>
                <a:tc>
                  <a:txBody>
                    <a:bodyPr/>
                    <a:lstStyle/>
                    <a:p>
                      <a:pPr algn="ctr"/>
                      <a:r>
                        <a:rPr lang="en-US" sz="1400" dirty="0">
                          <a:ln>
                            <a:noFill/>
                          </a:ln>
                        </a:rPr>
                        <a:t>account</a:t>
                      </a:r>
                      <a:endParaRPr lang="en-US" sz="1400" b="0" i="0" dirty="0">
                        <a:ln>
                          <a:noFill/>
                        </a:ln>
                        <a:solidFill>
                          <a:sysClr val="windowText" lastClr="000000"/>
                        </a:solidFill>
                      </a:endParaRPr>
                    </a:p>
                  </a:txBody>
                  <a:tcPr/>
                </a:tc>
                <a:tc>
                  <a:txBody>
                    <a:bodyPr/>
                    <a:lstStyle/>
                    <a:p>
                      <a:pPr algn="ctr"/>
                      <a:r>
                        <a:rPr lang="en-US" sz="1400" dirty="0">
                          <a:ln>
                            <a:noFill/>
                          </a:ln>
                        </a:rPr>
                        <a:t>date</a:t>
                      </a:r>
                      <a:endParaRPr lang="en-US" sz="1400" b="0" i="0" dirty="0">
                        <a:ln>
                          <a:noFill/>
                        </a:ln>
                        <a:solidFill>
                          <a:sysClr val="windowText" lastClr="000000"/>
                        </a:solidFill>
                      </a:endParaRPr>
                    </a:p>
                  </a:txBody>
                  <a:tcPr/>
                </a:tc>
                <a:extLst>
                  <a:ext uri="{0D108BD9-81ED-4DB2-BD59-A6C34878D82A}">
                    <a16:rowId xmlns:a16="http://schemas.microsoft.com/office/drawing/2014/main" val="10000"/>
                  </a:ext>
                </a:extLst>
              </a:tr>
              <a:tr h="211257">
                <a:tc>
                  <a:txBody>
                    <a:bodyPr/>
                    <a:lstStyle/>
                    <a:p>
                      <a:pPr algn="ctr"/>
                      <a:r>
                        <a:rPr lang="en-US" altLang="zh-CN" sz="1400" dirty="0">
                          <a:ln>
                            <a:noFill/>
                          </a:ln>
                          <a:solidFill>
                            <a:sysClr val="windowText" lastClr="000000"/>
                          </a:solidFill>
                        </a:rPr>
                        <a:t>1</a:t>
                      </a:r>
                      <a:endParaRPr lang="en-US" sz="1400" b="0" i="0" dirty="0">
                        <a:ln>
                          <a:noFill/>
                        </a:ln>
                        <a:solidFill>
                          <a:sysClr val="windowText" lastClr="000000"/>
                        </a:solidFill>
                      </a:endParaRPr>
                    </a:p>
                  </a:txBody>
                  <a:tcPr/>
                </a:tc>
                <a:tc>
                  <a:txBody>
                    <a:bodyPr/>
                    <a:lstStyle/>
                    <a:p>
                      <a:pPr algn="ctr"/>
                      <a:r>
                        <a:rPr lang="en-US" altLang="zh-CN" sz="1400" dirty="0" err="1">
                          <a:ln>
                            <a:noFill/>
                          </a:ln>
                          <a:solidFill>
                            <a:sysClr val="windowText" lastClr="000000"/>
                          </a:solidFill>
                        </a:rPr>
                        <a:t>aaa</a:t>
                      </a:r>
                      <a:endParaRPr lang="en-US" sz="1400" b="0" i="0" dirty="0">
                        <a:ln>
                          <a:noFill/>
                        </a:ln>
                        <a:solidFill>
                          <a:sysClr val="windowText" lastClr="000000"/>
                        </a:solidFill>
                      </a:endParaRPr>
                    </a:p>
                  </a:txBody>
                  <a:tcPr/>
                </a:tc>
                <a:tc>
                  <a:txBody>
                    <a:bodyPr/>
                    <a:lstStyle/>
                    <a:p>
                      <a:pPr algn="ctr"/>
                      <a:r>
                        <a:rPr lang="en-US" sz="1400" dirty="0">
                          <a:ln>
                            <a:noFill/>
                          </a:ln>
                          <a:solidFill>
                            <a:sysClr val="windowText" lastClr="000000"/>
                          </a:solidFill>
                        </a:rPr>
                        <a:t>2017/01/01</a:t>
                      </a:r>
                      <a:endParaRPr lang="en-US" sz="1400" b="0" i="0" dirty="0">
                        <a:ln>
                          <a:noFill/>
                        </a:ln>
                        <a:solidFill>
                          <a:sysClr val="windowText" lastClr="000000"/>
                        </a:solidFill>
                      </a:endParaRPr>
                    </a:p>
                  </a:txBody>
                  <a:tcPr/>
                </a:tc>
                <a:extLst>
                  <a:ext uri="{0D108BD9-81ED-4DB2-BD59-A6C34878D82A}">
                    <a16:rowId xmlns:a16="http://schemas.microsoft.com/office/drawing/2014/main" val="10001"/>
                  </a:ext>
                </a:extLst>
              </a:tr>
              <a:tr h="211257">
                <a:tc>
                  <a:txBody>
                    <a:bodyPr/>
                    <a:lstStyle/>
                    <a:p>
                      <a:pPr algn="ctr"/>
                      <a:r>
                        <a:rPr lang="en-US" altLang="zh-CN" sz="1400" dirty="0">
                          <a:ln>
                            <a:noFill/>
                          </a:ln>
                          <a:solidFill>
                            <a:sysClr val="windowText" lastClr="000000"/>
                          </a:solidFill>
                        </a:rPr>
                        <a:t>2</a:t>
                      </a:r>
                      <a:endParaRPr lang="en-US" sz="1400" b="0" i="0" dirty="0">
                        <a:ln>
                          <a:noFill/>
                        </a:ln>
                        <a:solidFill>
                          <a:sysClr val="windowText" lastClr="000000"/>
                        </a:solidFill>
                      </a:endParaRPr>
                    </a:p>
                  </a:txBody>
                  <a:tcPr/>
                </a:tc>
                <a:tc>
                  <a:txBody>
                    <a:bodyPr/>
                    <a:lstStyle/>
                    <a:p>
                      <a:pPr algn="ctr"/>
                      <a:r>
                        <a:rPr lang="en-US" sz="1400" dirty="0" err="1">
                          <a:ln>
                            <a:noFill/>
                          </a:ln>
                          <a:solidFill>
                            <a:sysClr val="windowText" lastClr="000000"/>
                          </a:solidFill>
                        </a:rPr>
                        <a:t>bbb</a:t>
                      </a:r>
                      <a:endParaRPr lang="en-US" sz="1400" b="0" i="0" dirty="0">
                        <a:ln>
                          <a:noFill/>
                        </a:ln>
                        <a:solidFill>
                          <a:sysClr val="windowText" lastClr="00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ln>
                            <a:noFill/>
                          </a:ln>
                          <a:solidFill>
                            <a:sysClr val="windowText" lastClr="000000"/>
                          </a:solidFill>
                        </a:rPr>
                        <a:t>2017/01/02</a:t>
                      </a:r>
                      <a:endParaRPr lang="en-US" sz="1400" b="0" i="0" dirty="0">
                        <a:ln>
                          <a:noFill/>
                        </a:ln>
                        <a:solidFill>
                          <a:sysClr val="windowText" lastClr="000000"/>
                        </a:solidFill>
                      </a:endParaRPr>
                    </a:p>
                  </a:txBody>
                  <a:tcPr/>
                </a:tc>
                <a:extLst>
                  <a:ext uri="{0D108BD9-81ED-4DB2-BD59-A6C34878D82A}">
                    <a16:rowId xmlns:a16="http://schemas.microsoft.com/office/drawing/2014/main" val="10002"/>
                  </a:ext>
                </a:extLst>
              </a:tr>
              <a:tr h="211257">
                <a:tc>
                  <a:txBody>
                    <a:bodyPr/>
                    <a:lstStyle/>
                    <a:p>
                      <a:pPr algn="ctr"/>
                      <a:r>
                        <a:rPr lang="en-US" altLang="zh-CN" sz="1400" dirty="0">
                          <a:ln>
                            <a:noFill/>
                          </a:ln>
                          <a:solidFill>
                            <a:sysClr val="windowText" lastClr="000000"/>
                          </a:solidFill>
                        </a:rPr>
                        <a:t>3</a:t>
                      </a:r>
                      <a:endParaRPr lang="en-US" sz="1400" b="0" i="0" dirty="0">
                        <a:ln>
                          <a:noFill/>
                        </a:ln>
                        <a:solidFill>
                          <a:sysClr val="windowText" lastClr="000000"/>
                        </a:solidFill>
                      </a:endParaRPr>
                    </a:p>
                  </a:txBody>
                  <a:tcPr/>
                </a:tc>
                <a:tc>
                  <a:txBody>
                    <a:bodyPr/>
                    <a:lstStyle/>
                    <a:p>
                      <a:pPr algn="ctr"/>
                      <a:r>
                        <a:rPr lang="en-US" sz="1400" dirty="0">
                          <a:ln>
                            <a:noFill/>
                          </a:ln>
                          <a:solidFill>
                            <a:sysClr val="windowText" lastClr="000000"/>
                          </a:solidFill>
                        </a:rPr>
                        <a:t>ccc</a:t>
                      </a:r>
                      <a:endParaRPr lang="en-US" sz="1400" b="0" i="0" dirty="0">
                        <a:ln>
                          <a:noFill/>
                        </a:ln>
                        <a:solidFill>
                          <a:sysClr val="windowText" lastClr="00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ln>
                            <a:noFill/>
                          </a:ln>
                          <a:solidFill>
                            <a:sysClr val="windowText" lastClr="000000"/>
                          </a:solidFill>
                        </a:rPr>
                        <a:t>2017/01/02</a:t>
                      </a:r>
                      <a:endParaRPr lang="en-US" sz="1400" b="0" i="0" dirty="0">
                        <a:ln>
                          <a:noFill/>
                        </a:ln>
                        <a:solidFill>
                          <a:sysClr val="windowText" lastClr="000000"/>
                        </a:solidFill>
                      </a:endParaRPr>
                    </a:p>
                  </a:txBody>
                  <a:tcPr/>
                </a:tc>
                <a:extLst>
                  <a:ext uri="{0D108BD9-81ED-4DB2-BD59-A6C34878D82A}">
                    <a16:rowId xmlns:a16="http://schemas.microsoft.com/office/drawing/2014/main" val="10003"/>
                  </a:ext>
                </a:extLst>
              </a:tr>
              <a:tr h="211257">
                <a:tc>
                  <a:txBody>
                    <a:bodyPr/>
                    <a:lstStyle/>
                    <a:p>
                      <a:pPr algn="ctr"/>
                      <a:r>
                        <a:rPr lang="en-US" altLang="zh-CN" sz="1400" dirty="0">
                          <a:ln>
                            <a:noFill/>
                          </a:ln>
                          <a:solidFill>
                            <a:sysClr val="windowText" lastClr="000000"/>
                          </a:solidFill>
                        </a:rPr>
                        <a:t>4</a:t>
                      </a:r>
                      <a:endParaRPr lang="en-US" sz="1400" b="0" i="0" dirty="0">
                        <a:ln>
                          <a:noFill/>
                        </a:ln>
                        <a:solidFill>
                          <a:sysClr val="windowText" lastClr="000000"/>
                        </a:solidFill>
                      </a:endParaRPr>
                    </a:p>
                  </a:txBody>
                  <a:tcPr/>
                </a:tc>
                <a:tc>
                  <a:txBody>
                    <a:bodyPr/>
                    <a:lstStyle/>
                    <a:p>
                      <a:pPr algn="ctr"/>
                      <a:r>
                        <a:rPr lang="en-US" sz="1400" dirty="0" err="1">
                          <a:ln>
                            <a:noFill/>
                          </a:ln>
                          <a:solidFill>
                            <a:sysClr val="windowText" lastClr="000000"/>
                          </a:solidFill>
                        </a:rPr>
                        <a:t>ddd</a:t>
                      </a:r>
                      <a:endParaRPr lang="en-US" sz="1400" b="0" i="0" dirty="0">
                        <a:ln>
                          <a:noFill/>
                        </a:ln>
                        <a:solidFill>
                          <a:sysClr val="windowText" lastClr="00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ln>
                            <a:noFill/>
                          </a:ln>
                          <a:solidFill>
                            <a:sysClr val="windowText" lastClr="000000"/>
                          </a:solidFill>
                        </a:rPr>
                        <a:t>2017/01/03</a:t>
                      </a:r>
                      <a:endParaRPr lang="en-US" sz="1400" b="0" i="0" dirty="0">
                        <a:ln>
                          <a:noFill/>
                        </a:ln>
                        <a:solidFill>
                          <a:sysClr val="windowText" lastClr="000000"/>
                        </a:solidFill>
                      </a:endParaRPr>
                    </a:p>
                  </a:txBody>
                  <a:tcPr/>
                </a:tc>
                <a:extLst>
                  <a:ext uri="{0D108BD9-81ED-4DB2-BD59-A6C34878D82A}">
                    <a16:rowId xmlns:a16="http://schemas.microsoft.com/office/drawing/2014/main" val="10004"/>
                  </a:ext>
                </a:extLst>
              </a:tr>
              <a:tr h="211257">
                <a:tc>
                  <a:txBody>
                    <a:bodyPr/>
                    <a:lstStyle/>
                    <a:p>
                      <a:pPr algn="ctr"/>
                      <a:r>
                        <a:rPr lang="en-US" altLang="zh-CN" sz="1400" dirty="0">
                          <a:ln>
                            <a:noFill/>
                          </a:ln>
                          <a:solidFill>
                            <a:sysClr val="windowText" lastClr="000000"/>
                          </a:solidFill>
                        </a:rPr>
                        <a:t>5</a:t>
                      </a:r>
                      <a:endParaRPr lang="en-US" sz="1400" b="0" i="0" dirty="0">
                        <a:ln>
                          <a:noFill/>
                        </a:ln>
                        <a:solidFill>
                          <a:sysClr val="windowText" lastClr="000000"/>
                        </a:solidFill>
                      </a:endParaRPr>
                    </a:p>
                  </a:txBody>
                  <a:tcPr/>
                </a:tc>
                <a:tc>
                  <a:txBody>
                    <a:bodyPr/>
                    <a:lstStyle/>
                    <a:p>
                      <a:pPr algn="ctr"/>
                      <a:r>
                        <a:rPr lang="en-US" sz="1400" dirty="0" err="1">
                          <a:ln>
                            <a:noFill/>
                          </a:ln>
                          <a:solidFill>
                            <a:sysClr val="windowText" lastClr="000000"/>
                          </a:solidFill>
                        </a:rPr>
                        <a:t>eee</a:t>
                      </a:r>
                      <a:endParaRPr lang="en-US" sz="1400" b="0" i="0" dirty="0">
                        <a:ln>
                          <a:noFill/>
                        </a:ln>
                        <a:solidFill>
                          <a:sysClr val="windowText" lastClr="000000"/>
                        </a:solidFill>
                      </a:endParaRPr>
                    </a:p>
                  </a:txBody>
                  <a:tcPr/>
                </a:tc>
                <a:tc>
                  <a:txBody>
                    <a:bodyPr/>
                    <a:lstStyle/>
                    <a:p>
                      <a:pPr algn="ctr"/>
                      <a:r>
                        <a:rPr lang="en-US" sz="1400" dirty="0">
                          <a:ln>
                            <a:noFill/>
                          </a:ln>
                          <a:solidFill>
                            <a:sysClr val="windowText" lastClr="000000"/>
                          </a:solidFill>
                        </a:rPr>
                        <a:t>2017/01/03</a:t>
                      </a:r>
                      <a:endParaRPr lang="en-US" sz="1400" b="0" i="0" dirty="0">
                        <a:ln>
                          <a:noFill/>
                        </a:ln>
                        <a:solidFill>
                          <a:sysClr val="windowText" lastClr="000000"/>
                        </a:solidFill>
                      </a:endParaRPr>
                    </a:p>
                  </a:txBody>
                  <a:tcPr/>
                </a:tc>
                <a:extLst>
                  <a:ext uri="{0D108BD9-81ED-4DB2-BD59-A6C34878D82A}">
                    <a16:rowId xmlns:a16="http://schemas.microsoft.com/office/drawing/2014/main" val="10005"/>
                  </a:ext>
                </a:extLst>
              </a:tr>
            </a:tbl>
          </a:graphicData>
        </a:graphic>
      </p:graphicFrame>
      <p:pic>
        <p:nvPicPr>
          <p:cNvPr id="8" name="Picture 7">
            <a:extLst>
              <a:ext uri="{FF2B5EF4-FFF2-40B4-BE49-F238E27FC236}">
                <a16:creationId xmlns:a16="http://schemas.microsoft.com/office/drawing/2014/main" id="{D09D7EB4-F75B-E145-87FC-10C800F10970}"/>
              </a:ext>
            </a:extLst>
          </p:cNvPr>
          <p:cNvPicPr>
            <a:picLocks noChangeAspect="1"/>
          </p:cNvPicPr>
          <p:nvPr/>
        </p:nvPicPr>
        <p:blipFill rotWithShape="1">
          <a:blip r:embed="rId2">
            <a:extLst>
              <a:ext uri="{28A0092B-C50C-407E-A947-70E740481C1C}">
                <a14:useLocalDpi xmlns:a14="http://schemas.microsoft.com/office/drawing/2010/main" val="0"/>
              </a:ext>
            </a:extLst>
          </a:blip>
          <a:srcRect t="7566" b="17378"/>
          <a:stretch/>
        </p:blipFill>
        <p:spPr>
          <a:xfrm>
            <a:off x="1130297" y="4315029"/>
            <a:ext cx="8686933" cy="1495835"/>
          </a:xfrm>
          <a:prstGeom prst="rect">
            <a:avLst/>
          </a:prstGeom>
        </p:spPr>
      </p:pic>
    </p:spTree>
    <p:extLst>
      <p:ext uri="{BB962C8B-B14F-4D97-AF65-F5344CB8AC3E}">
        <p14:creationId xmlns:p14="http://schemas.microsoft.com/office/powerpoint/2010/main" val="144904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A3F15-A904-1049-9DDA-0DD36B7B3E6E}"/>
              </a:ext>
            </a:extLst>
          </p:cNvPr>
          <p:cNvSpPr>
            <a:spLocks noGrp="1"/>
          </p:cNvSpPr>
          <p:nvPr>
            <p:ph type="title"/>
          </p:nvPr>
        </p:nvSpPr>
        <p:spPr/>
        <p:txBody>
          <a:bodyPr/>
          <a:lstStyle/>
          <a:p>
            <a:r>
              <a:rPr lang="en-US" dirty="0"/>
              <a:t>What is Spark</a:t>
            </a:r>
          </a:p>
        </p:txBody>
      </p:sp>
      <p:sp>
        <p:nvSpPr>
          <p:cNvPr id="3" name="Content Placeholder 2">
            <a:extLst>
              <a:ext uri="{FF2B5EF4-FFF2-40B4-BE49-F238E27FC236}">
                <a16:creationId xmlns:a16="http://schemas.microsoft.com/office/drawing/2014/main" id="{599434FD-1400-0D46-814E-87AEB3DE789B}"/>
              </a:ext>
            </a:extLst>
          </p:cNvPr>
          <p:cNvSpPr>
            <a:spLocks noGrp="1"/>
          </p:cNvSpPr>
          <p:nvPr>
            <p:ph idx="1"/>
          </p:nvPr>
        </p:nvSpPr>
        <p:spPr/>
        <p:txBody>
          <a:bodyPr/>
          <a:lstStyle/>
          <a:p>
            <a:pPr>
              <a:lnSpc>
                <a:spcPct val="100000"/>
              </a:lnSpc>
              <a:spcBef>
                <a:spcPts val="0"/>
              </a:spcBef>
              <a:spcAft>
                <a:spcPts val="600"/>
              </a:spcAft>
            </a:pPr>
            <a:r>
              <a:rPr lang="en-US" sz="2400" dirty="0">
                <a:solidFill>
                  <a:srgbClr val="000000"/>
                </a:solidFill>
              </a:rPr>
              <a:t>Apache Spark is an open</a:t>
            </a:r>
            <a:r>
              <a:rPr lang="en-US" altLang="zh-CN" sz="2400" dirty="0">
                <a:solidFill>
                  <a:srgbClr val="000000"/>
                </a:solidFill>
              </a:rPr>
              <a:t>-</a:t>
            </a:r>
            <a:r>
              <a:rPr lang="en-US" sz="2400" dirty="0">
                <a:solidFill>
                  <a:srgbClr val="000000"/>
                </a:solidFill>
              </a:rPr>
              <a:t>source cluster</a:t>
            </a:r>
            <a:r>
              <a:rPr lang="zh-CN" altLang="en-US" sz="2400" dirty="0">
                <a:solidFill>
                  <a:srgbClr val="000000"/>
                </a:solidFill>
              </a:rPr>
              <a:t> </a:t>
            </a:r>
            <a:r>
              <a:rPr lang="en-US" sz="2400" dirty="0">
                <a:solidFill>
                  <a:srgbClr val="000000"/>
                </a:solidFill>
              </a:rPr>
              <a:t>computing framework</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r>
              <a:rPr lang="en-US" sz="2400" dirty="0">
                <a:solidFill>
                  <a:srgbClr val="000000"/>
                </a:solidFill>
              </a:rPr>
              <a:t>Application areas</a:t>
            </a:r>
          </a:p>
          <a:p>
            <a:pPr lvl="1">
              <a:lnSpc>
                <a:spcPct val="100000"/>
              </a:lnSpc>
              <a:spcBef>
                <a:spcPts val="0"/>
              </a:spcBef>
              <a:spcAft>
                <a:spcPts val="600"/>
              </a:spcAft>
            </a:pPr>
            <a:r>
              <a:rPr lang="en-US" sz="2000" dirty="0">
                <a:solidFill>
                  <a:srgbClr val="000000"/>
                </a:solidFill>
              </a:rPr>
              <a:t>Iterative Algorithms</a:t>
            </a:r>
          </a:p>
          <a:p>
            <a:pPr lvl="1">
              <a:lnSpc>
                <a:spcPct val="100000"/>
              </a:lnSpc>
              <a:spcBef>
                <a:spcPts val="0"/>
              </a:spcBef>
              <a:spcAft>
                <a:spcPts val="600"/>
              </a:spcAft>
            </a:pPr>
            <a:r>
              <a:rPr lang="en-US" sz="2000" dirty="0">
                <a:solidFill>
                  <a:srgbClr val="000000"/>
                </a:solidFill>
              </a:rPr>
              <a:t>Interactive Data Mining</a:t>
            </a:r>
          </a:p>
          <a:p>
            <a:pPr lvl="1">
              <a:lnSpc>
                <a:spcPct val="100000"/>
              </a:lnSpc>
              <a:spcBef>
                <a:spcPts val="0"/>
              </a:spcBef>
              <a:spcAft>
                <a:spcPts val="600"/>
              </a:spcAft>
            </a:pPr>
            <a:r>
              <a:rPr lang="en-US" sz="2000" dirty="0">
                <a:solidFill>
                  <a:srgbClr val="000000"/>
                </a:solidFill>
              </a:rPr>
              <a:t>Streaming Applications </a:t>
            </a:r>
          </a:p>
          <a:p>
            <a:pPr>
              <a:lnSpc>
                <a:spcPct val="100000"/>
              </a:lnSpc>
              <a:spcBef>
                <a:spcPts val="0"/>
              </a:spcBef>
              <a:spcAft>
                <a:spcPts val="600"/>
              </a:spcAft>
            </a:pPr>
            <a:endParaRPr lang="en-US" dirty="0"/>
          </a:p>
        </p:txBody>
      </p:sp>
      <p:pic>
        <p:nvPicPr>
          <p:cNvPr id="4" name="Picture 3">
            <a:extLst>
              <a:ext uri="{FF2B5EF4-FFF2-40B4-BE49-F238E27FC236}">
                <a16:creationId xmlns:a16="http://schemas.microsoft.com/office/drawing/2014/main" id="{B7DBB64E-E54A-0D41-963B-5523D4D8ACB9}"/>
              </a:ext>
            </a:extLst>
          </p:cNvPr>
          <p:cNvPicPr>
            <a:picLocks noChangeAspect="1"/>
          </p:cNvPicPr>
          <p:nvPr/>
        </p:nvPicPr>
        <p:blipFill>
          <a:blip r:embed="rId3"/>
          <a:stretch>
            <a:fillRect/>
          </a:stretch>
        </p:blipFill>
        <p:spPr>
          <a:xfrm>
            <a:off x="6583680" y="3555040"/>
            <a:ext cx="5473248" cy="3142231"/>
          </a:xfrm>
          <a:prstGeom prst="rect">
            <a:avLst/>
          </a:prstGeom>
        </p:spPr>
      </p:pic>
      <p:sp>
        <p:nvSpPr>
          <p:cNvPr id="5" name="Rectangle 4">
            <a:extLst>
              <a:ext uri="{FF2B5EF4-FFF2-40B4-BE49-F238E27FC236}">
                <a16:creationId xmlns:a16="http://schemas.microsoft.com/office/drawing/2014/main" id="{385B438E-8618-264E-918C-7F23801E6088}"/>
              </a:ext>
            </a:extLst>
          </p:cNvPr>
          <p:cNvSpPr/>
          <p:nvPr/>
        </p:nvSpPr>
        <p:spPr>
          <a:xfrm>
            <a:off x="8516526" y="3093375"/>
            <a:ext cx="1607556" cy="461665"/>
          </a:xfrm>
          <a:prstGeom prst="rect">
            <a:avLst/>
          </a:prstGeom>
        </p:spPr>
        <p:txBody>
          <a:bodyPr wrap="none">
            <a:spAutoFit/>
          </a:bodyPr>
          <a:lstStyle/>
          <a:p>
            <a:r>
              <a:rPr lang="en-US" sz="2400" dirty="0"/>
              <a:t>Spark Stack</a:t>
            </a:r>
          </a:p>
        </p:txBody>
      </p:sp>
      <p:sp>
        <p:nvSpPr>
          <p:cNvPr id="6" name="TextBox 5">
            <a:extLst>
              <a:ext uri="{FF2B5EF4-FFF2-40B4-BE49-F238E27FC236}">
                <a16:creationId xmlns:a16="http://schemas.microsoft.com/office/drawing/2014/main" id="{72EBE464-8555-B343-BE59-30C8CE6F7043}"/>
              </a:ext>
            </a:extLst>
          </p:cNvPr>
          <p:cNvSpPr txBox="1"/>
          <p:nvPr/>
        </p:nvSpPr>
        <p:spPr>
          <a:xfrm>
            <a:off x="4835701" y="6155574"/>
            <a:ext cx="1743362" cy="338554"/>
          </a:xfrm>
          <a:prstGeom prst="rect">
            <a:avLst/>
          </a:prstGeom>
          <a:noFill/>
        </p:spPr>
        <p:txBody>
          <a:bodyPr wrap="none" rtlCol="0">
            <a:spAutoFit/>
          </a:bodyPr>
          <a:lstStyle/>
          <a:p>
            <a:r>
              <a:rPr lang="en-US" altLang="zh-CN" sz="1600" dirty="0">
                <a:solidFill>
                  <a:srgbClr val="000000"/>
                </a:solidFill>
              </a:rPr>
              <a:t>Data Storage Layer</a:t>
            </a:r>
            <a:endParaRPr lang="en-US" sz="1600" dirty="0">
              <a:solidFill>
                <a:srgbClr val="000000"/>
              </a:solidFill>
            </a:endParaRPr>
          </a:p>
        </p:txBody>
      </p:sp>
      <p:sp>
        <p:nvSpPr>
          <p:cNvPr id="7" name="TextBox 6">
            <a:extLst>
              <a:ext uri="{FF2B5EF4-FFF2-40B4-BE49-F238E27FC236}">
                <a16:creationId xmlns:a16="http://schemas.microsoft.com/office/drawing/2014/main" id="{DEFD5BC7-05CB-6C48-A571-6151E4F65C09}"/>
              </a:ext>
            </a:extLst>
          </p:cNvPr>
          <p:cNvSpPr txBox="1"/>
          <p:nvPr/>
        </p:nvSpPr>
        <p:spPr>
          <a:xfrm>
            <a:off x="5162008" y="5478712"/>
            <a:ext cx="1417055" cy="338554"/>
          </a:xfrm>
          <a:prstGeom prst="rect">
            <a:avLst/>
          </a:prstGeom>
          <a:noFill/>
        </p:spPr>
        <p:txBody>
          <a:bodyPr wrap="none" rtlCol="0">
            <a:spAutoFit/>
          </a:bodyPr>
          <a:lstStyle/>
          <a:p>
            <a:r>
              <a:rPr lang="en-US" altLang="zh-CN" sz="1600" dirty="0">
                <a:solidFill>
                  <a:srgbClr val="000000"/>
                </a:solidFill>
              </a:rPr>
              <a:t>Job Schedulers</a:t>
            </a:r>
            <a:endParaRPr lang="en-US" sz="1600" dirty="0">
              <a:solidFill>
                <a:srgbClr val="000000"/>
              </a:solidFill>
            </a:endParaRPr>
          </a:p>
        </p:txBody>
      </p:sp>
      <p:sp>
        <p:nvSpPr>
          <p:cNvPr id="8" name="TextBox 7">
            <a:extLst>
              <a:ext uri="{FF2B5EF4-FFF2-40B4-BE49-F238E27FC236}">
                <a16:creationId xmlns:a16="http://schemas.microsoft.com/office/drawing/2014/main" id="{68188BB5-C6FD-F242-B867-4672AD4A99EE}"/>
              </a:ext>
            </a:extLst>
          </p:cNvPr>
          <p:cNvSpPr txBox="1"/>
          <p:nvPr/>
        </p:nvSpPr>
        <p:spPr>
          <a:xfrm>
            <a:off x="5175537" y="3938374"/>
            <a:ext cx="1403526" cy="338554"/>
          </a:xfrm>
          <a:prstGeom prst="rect">
            <a:avLst/>
          </a:prstGeom>
          <a:noFill/>
        </p:spPr>
        <p:txBody>
          <a:bodyPr wrap="none" rtlCol="0">
            <a:spAutoFit/>
          </a:bodyPr>
          <a:lstStyle/>
          <a:p>
            <a:r>
              <a:rPr lang="en-US" sz="1600" dirty="0">
                <a:solidFill>
                  <a:srgbClr val="000000"/>
                </a:solidFill>
              </a:rPr>
              <a:t>Spark Libraries</a:t>
            </a:r>
          </a:p>
        </p:txBody>
      </p:sp>
      <p:sp>
        <p:nvSpPr>
          <p:cNvPr id="9" name="TextBox 8">
            <a:extLst>
              <a:ext uri="{FF2B5EF4-FFF2-40B4-BE49-F238E27FC236}">
                <a16:creationId xmlns:a16="http://schemas.microsoft.com/office/drawing/2014/main" id="{1799961B-B9F9-854B-B790-437DC89FD0DD}"/>
              </a:ext>
            </a:extLst>
          </p:cNvPr>
          <p:cNvSpPr txBox="1"/>
          <p:nvPr/>
        </p:nvSpPr>
        <p:spPr>
          <a:xfrm>
            <a:off x="5310254" y="4787601"/>
            <a:ext cx="1268809" cy="338554"/>
          </a:xfrm>
          <a:prstGeom prst="rect">
            <a:avLst/>
          </a:prstGeom>
          <a:noFill/>
        </p:spPr>
        <p:txBody>
          <a:bodyPr wrap="none" rtlCol="0">
            <a:spAutoFit/>
          </a:bodyPr>
          <a:lstStyle/>
          <a:p>
            <a:r>
              <a:rPr lang="en-US" sz="1600" dirty="0">
                <a:solidFill>
                  <a:srgbClr val="000000"/>
                </a:solidFill>
              </a:rPr>
              <a:t>Core Module</a:t>
            </a:r>
          </a:p>
        </p:txBody>
      </p:sp>
      <p:sp>
        <p:nvSpPr>
          <p:cNvPr id="10" name="TextBox 9">
            <a:extLst>
              <a:ext uri="{FF2B5EF4-FFF2-40B4-BE49-F238E27FC236}">
                <a16:creationId xmlns:a16="http://schemas.microsoft.com/office/drawing/2014/main" id="{775CFD73-3016-324E-8A45-BAC459E5FE15}"/>
              </a:ext>
            </a:extLst>
          </p:cNvPr>
          <p:cNvSpPr txBox="1"/>
          <p:nvPr/>
        </p:nvSpPr>
        <p:spPr>
          <a:xfrm>
            <a:off x="9855006" y="4686570"/>
            <a:ext cx="2067362" cy="584775"/>
          </a:xfrm>
          <a:prstGeom prst="rect">
            <a:avLst/>
          </a:prstGeom>
          <a:noFill/>
        </p:spPr>
        <p:txBody>
          <a:bodyPr wrap="square" rtlCol="0">
            <a:spAutoFit/>
          </a:bodyPr>
          <a:lstStyle/>
          <a:p>
            <a:r>
              <a:rPr lang="en-US" sz="1600" b="1" dirty="0">
                <a:solidFill>
                  <a:srgbClr val="000000"/>
                </a:solidFill>
              </a:rPr>
              <a:t>* Resilient Distributed Datasets (RDDs)</a:t>
            </a:r>
          </a:p>
        </p:txBody>
      </p:sp>
    </p:spTree>
    <p:extLst>
      <p:ext uri="{BB962C8B-B14F-4D97-AF65-F5344CB8AC3E}">
        <p14:creationId xmlns:p14="http://schemas.microsoft.com/office/powerpoint/2010/main" val="41434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3D4D-1480-0442-96B3-D80CA5715399}"/>
              </a:ext>
            </a:extLst>
          </p:cNvPr>
          <p:cNvSpPr>
            <a:spLocks noGrp="1"/>
          </p:cNvSpPr>
          <p:nvPr>
            <p:ph type="title"/>
          </p:nvPr>
        </p:nvSpPr>
        <p:spPr/>
        <p:txBody>
          <a:bodyPr/>
          <a:lstStyle/>
          <a:p>
            <a:r>
              <a:rPr lang="en-US" dirty="0"/>
              <a:t>Managing Spatial Data in Spark</a:t>
            </a:r>
          </a:p>
        </p:txBody>
      </p:sp>
      <p:sp>
        <p:nvSpPr>
          <p:cNvPr id="3" name="Content Placeholder 2">
            <a:extLst>
              <a:ext uri="{FF2B5EF4-FFF2-40B4-BE49-F238E27FC236}">
                <a16:creationId xmlns:a16="http://schemas.microsoft.com/office/drawing/2014/main" id="{B3848A56-7D51-3C4F-B3B3-A5934797B8D2}"/>
              </a:ext>
            </a:extLst>
          </p:cNvPr>
          <p:cNvSpPr>
            <a:spLocks noGrp="1"/>
          </p:cNvSpPr>
          <p:nvPr>
            <p:ph idx="1"/>
          </p:nvPr>
        </p:nvSpPr>
        <p:spPr/>
        <p:txBody>
          <a:bodyPr/>
          <a:lstStyle/>
          <a:p>
            <a:pPr>
              <a:lnSpc>
                <a:spcPct val="100000"/>
              </a:lnSpc>
              <a:spcBef>
                <a:spcPts val="0"/>
              </a:spcBef>
              <a:spcAft>
                <a:spcPts val="600"/>
              </a:spcAft>
            </a:pPr>
            <a:r>
              <a:rPr lang="en-US" dirty="0"/>
              <a:t>Classic - single machine DBMS or GIS tools</a:t>
            </a:r>
          </a:p>
          <a:p>
            <a:pPr lvl="1">
              <a:lnSpc>
                <a:spcPct val="100000"/>
              </a:lnSpc>
              <a:spcBef>
                <a:spcPts val="0"/>
              </a:spcBef>
              <a:spcAft>
                <a:spcPts val="600"/>
              </a:spcAft>
            </a:pPr>
            <a:r>
              <a:rPr lang="en-US" dirty="0"/>
              <a:t>ArcGIS/QGIS</a:t>
            </a:r>
          </a:p>
          <a:p>
            <a:pPr lvl="1">
              <a:lnSpc>
                <a:spcPct val="100000"/>
              </a:lnSpc>
              <a:spcBef>
                <a:spcPts val="0"/>
              </a:spcBef>
              <a:spcAft>
                <a:spcPts val="600"/>
              </a:spcAft>
            </a:pPr>
            <a:r>
              <a:rPr lang="en-US" dirty="0"/>
              <a:t>PostgreSQL + PostGIS</a:t>
            </a:r>
          </a:p>
          <a:p>
            <a:pPr lvl="1">
              <a:lnSpc>
                <a:spcPct val="100000"/>
              </a:lnSpc>
              <a:spcBef>
                <a:spcPts val="0"/>
              </a:spcBef>
              <a:spcAft>
                <a:spcPts val="600"/>
              </a:spcAft>
            </a:pPr>
            <a:endParaRPr lang="en-US" dirty="0"/>
          </a:p>
          <a:p>
            <a:pPr>
              <a:lnSpc>
                <a:spcPct val="100000"/>
              </a:lnSpc>
              <a:spcBef>
                <a:spcPts val="0"/>
              </a:spcBef>
              <a:spcAft>
                <a:spcPts val="600"/>
              </a:spcAft>
            </a:pPr>
            <a:r>
              <a:rPr lang="en-US" dirty="0"/>
              <a:t>Managing spatial data is not easy in Spark</a:t>
            </a:r>
          </a:p>
          <a:p>
            <a:pPr lvl="1">
              <a:lnSpc>
                <a:spcPct val="100000"/>
              </a:lnSpc>
              <a:spcBef>
                <a:spcPts val="0"/>
              </a:spcBef>
              <a:spcAft>
                <a:spcPts val="600"/>
              </a:spcAft>
            </a:pPr>
            <a:r>
              <a:rPr lang="en-US" dirty="0"/>
              <a:t>No spatial data type support</a:t>
            </a:r>
          </a:p>
          <a:p>
            <a:pPr lvl="1">
              <a:lnSpc>
                <a:spcPct val="100000"/>
              </a:lnSpc>
              <a:spcBef>
                <a:spcPts val="0"/>
              </a:spcBef>
              <a:spcAft>
                <a:spcPts val="600"/>
              </a:spcAft>
            </a:pPr>
            <a:r>
              <a:rPr lang="en-US" dirty="0"/>
              <a:t>No spatial index </a:t>
            </a:r>
          </a:p>
          <a:p>
            <a:pPr lvl="1">
              <a:lnSpc>
                <a:spcPct val="100000"/>
              </a:lnSpc>
              <a:spcBef>
                <a:spcPts val="0"/>
              </a:spcBef>
              <a:spcAft>
                <a:spcPts val="600"/>
              </a:spcAft>
            </a:pPr>
            <a:r>
              <a:rPr lang="en-US" dirty="0"/>
              <a:t>No spatial query</a:t>
            </a:r>
          </a:p>
        </p:txBody>
      </p:sp>
    </p:spTree>
    <p:extLst>
      <p:ext uri="{BB962C8B-B14F-4D97-AF65-F5344CB8AC3E}">
        <p14:creationId xmlns:p14="http://schemas.microsoft.com/office/powerpoint/2010/main" val="2435426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3D4D-1480-0442-96B3-D80CA5715399}"/>
              </a:ext>
            </a:extLst>
          </p:cNvPr>
          <p:cNvSpPr>
            <a:spLocks noGrp="1"/>
          </p:cNvSpPr>
          <p:nvPr>
            <p:ph type="title"/>
          </p:nvPr>
        </p:nvSpPr>
        <p:spPr/>
        <p:txBody>
          <a:bodyPr/>
          <a:lstStyle/>
          <a:p>
            <a:r>
              <a:rPr lang="en-US" dirty="0"/>
              <a:t>Managing Spatial Data in Spark</a:t>
            </a:r>
          </a:p>
        </p:txBody>
      </p:sp>
      <p:sp>
        <p:nvSpPr>
          <p:cNvPr id="3" name="Content Placeholder 2">
            <a:extLst>
              <a:ext uri="{FF2B5EF4-FFF2-40B4-BE49-F238E27FC236}">
                <a16:creationId xmlns:a16="http://schemas.microsoft.com/office/drawing/2014/main" id="{B3848A56-7D51-3C4F-B3B3-A5934797B8D2}"/>
              </a:ext>
            </a:extLst>
          </p:cNvPr>
          <p:cNvSpPr>
            <a:spLocks noGrp="1"/>
          </p:cNvSpPr>
          <p:nvPr>
            <p:ph idx="1"/>
          </p:nvPr>
        </p:nvSpPr>
        <p:spPr/>
        <p:txBody>
          <a:bodyPr/>
          <a:lstStyle/>
          <a:p>
            <a:pPr>
              <a:lnSpc>
                <a:spcPct val="100000"/>
              </a:lnSpc>
              <a:spcBef>
                <a:spcPts val="0"/>
              </a:spcBef>
              <a:spcAft>
                <a:spcPts val="600"/>
              </a:spcAft>
            </a:pPr>
            <a:r>
              <a:rPr lang="en-US" dirty="0"/>
              <a:t>Classic - single machine DBMS or GIS tools</a:t>
            </a:r>
          </a:p>
          <a:p>
            <a:pPr lvl="1">
              <a:lnSpc>
                <a:spcPct val="100000"/>
              </a:lnSpc>
              <a:spcBef>
                <a:spcPts val="0"/>
              </a:spcBef>
              <a:spcAft>
                <a:spcPts val="600"/>
              </a:spcAft>
            </a:pPr>
            <a:r>
              <a:rPr lang="en-US" dirty="0"/>
              <a:t>ArcGIS/QGIS</a:t>
            </a:r>
          </a:p>
          <a:p>
            <a:pPr lvl="1">
              <a:lnSpc>
                <a:spcPct val="100000"/>
              </a:lnSpc>
              <a:spcBef>
                <a:spcPts val="0"/>
              </a:spcBef>
              <a:spcAft>
                <a:spcPts val="600"/>
              </a:spcAft>
            </a:pPr>
            <a:r>
              <a:rPr lang="en-US" dirty="0"/>
              <a:t>PostgreSQL + PostGIS</a:t>
            </a:r>
          </a:p>
          <a:p>
            <a:pPr lvl="1">
              <a:lnSpc>
                <a:spcPct val="100000"/>
              </a:lnSpc>
              <a:spcBef>
                <a:spcPts val="0"/>
              </a:spcBef>
              <a:spcAft>
                <a:spcPts val="600"/>
              </a:spcAft>
            </a:pPr>
            <a:endParaRPr lang="en-US" dirty="0"/>
          </a:p>
          <a:p>
            <a:pPr>
              <a:lnSpc>
                <a:spcPct val="100000"/>
              </a:lnSpc>
              <a:spcBef>
                <a:spcPts val="0"/>
              </a:spcBef>
              <a:spcAft>
                <a:spcPts val="600"/>
              </a:spcAft>
            </a:pPr>
            <a:r>
              <a:rPr lang="en-US" dirty="0"/>
              <a:t>Managing spatial data is not easy in Spark</a:t>
            </a:r>
          </a:p>
          <a:p>
            <a:pPr lvl="1">
              <a:lnSpc>
                <a:spcPct val="100000"/>
              </a:lnSpc>
              <a:spcBef>
                <a:spcPts val="0"/>
              </a:spcBef>
              <a:spcAft>
                <a:spcPts val="600"/>
              </a:spcAft>
            </a:pPr>
            <a:r>
              <a:rPr lang="en-US" dirty="0"/>
              <a:t>No spatial data type support</a:t>
            </a:r>
          </a:p>
          <a:p>
            <a:pPr lvl="1">
              <a:lnSpc>
                <a:spcPct val="100000"/>
              </a:lnSpc>
              <a:spcBef>
                <a:spcPts val="0"/>
              </a:spcBef>
              <a:spcAft>
                <a:spcPts val="600"/>
              </a:spcAft>
            </a:pPr>
            <a:r>
              <a:rPr lang="en-US" dirty="0"/>
              <a:t>No spatial index </a:t>
            </a:r>
          </a:p>
          <a:p>
            <a:pPr lvl="1">
              <a:lnSpc>
                <a:spcPct val="100000"/>
              </a:lnSpc>
              <a:spcBef>
                <a:spcPts val="0"/>
              </a:spcBef>
              <a:spcAft>
                <a:spcPts val="600"/>
              </a:spcAft>
            </a:pPr>
            <a:r>
              <a:rPr lang="en-US" dirty="0"/>
              <a:t>No spatial query</a:t>
            </a:r>
          </a:p>
        </p:txBody>
      </p:sp>
      <p:pic>
        <p:nvPicPr>
          <p:cNvPr id="1028" name="Picture 4" descr="Big Spatial Data | Frontiers Research Topic">
            <a:extLst>
              <a:ext uri="{FF2B5EF4-FFF2-40B4-BE49-F238E27FC236}">
                <a16:creationId xmlns:a16="http://schemas.microsoft.com/office/drawing/2014/main" id="{1D780400-0DBD-B743-AF85-29183A4CE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07" t="6933" r="4716" b="9078"/>
          <a:stretch/>
        </p:blipFill>
        <p:spPr bwMode="auto">
          <a:xfrm>
            <a:off x="7860889" y="1603211"/>
            <a:ext cx="2604035" cy="24388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ache Spark - Wikipedia">
            <a:extLst>
              <a:ext uri="{FF2B5EF4-FFF2-40B4-BE49-F238E27FC236}">
                <a16:creationId xmlns:a16="http://schemas.microsoft.com/office/drawing/2014/main" id="{4AA0042B-3A16-A144-B75D-47FD71769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105" y="3579711"/>
            <a:ext cx="1623876" cy="843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409BA2-B63B-1A41-BEF5-504A783D9AAD}"/>
              </a:ext>
            </a:extLst>
          </p:cNvPr>
          <p:cNvSpPr txBox="1"/>
          <p:nvPr/>
        </p:nvSpPr>
        <p:spPr>
          <a:xfrm>
            <a:off x="10600118" y="2994936"/>
            <a:ext cx="389850" cy="584775"/>
          </a:xfrm>
          <a:prstGeom prst="rect">
            <a:avLst/>
          </a:prstGeom>
          <a:noFill/>
        </p:spPr>
        <p:txBody>
          <a:bodyPr wrap="none" rtlCol="0">
            <a:spAutoFit/>
          </a:bodyPr>
          <a:lstStyle/>
          <a:p>
            <a:r>
              <a:rPr lang="en-US" sz="3200" b="1" dirty="0"/>
              <a:t>+</a:t>
            </a:r>
            <a:endParaRPr lang="en-US" b="1" dirty="0"/>
          </a:p>
        </p:txBody>
      </p:sp>
      <p:pic>
        <p:nvPicPr>
          <p:cNvPr id="1032" name="Picture 8" descr="Releases · apache/incubator-sedona · GitHub">
            <a:extLst>
              <a:ext uri="{FF2B5EF4-FFF2-40B4-BE49-F238E27FC236}">
                <a16:creationId xmlns:a16="http://schemas.microsoft.com/office/drawing/2014/main" id="{403B5777-642E-F54A-A6E1-CC77C180C0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74" t="10701" r="7731" b="19600"/>
          <a:stretch/>
        </p:blipFill>
        <p:spPr bwMode="auto">
          <a:xfrm>
            <a:off x="8241889" y="4749022"/>
            <a:ext cx="3111911" cy="1275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23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64E1-0D24-E645-A705-AFA2E5D9C66D}"/>
              </a:ext>
            </a:extLst>
          </p:cNvPr>
          <p:cNvSpPr>
            <a:spLocks noGrp="1"/>
          </p:cNvSpPr>
          <p:nvPr>
            <p:ph type="title"/>
          </p:nvPr>
        </p:nvSpPr>
        <p:spPr/>
        <p:txBody>
          <a:bodyPr/>
          <a:lstStyle/>
          <a:p>
            <a:r>
              <a:rPr lang="en-US" dirty="0"/>
              <a:t>Apache Sedona (GeoSpark)</a:t>
            </a:r>
          </a:p>
        </p:txBody>
      </p:sp>
      <p:sp>
        <p:nvSpPr>
          <p:cNvPr id="3" name="Content Placeholder 2">
            <a:extLst>
              <a:ext uri="{FF2B5EF4-FFF2-40B4-BE49-F238E27FC236}">
                <a16:creationId xmlns:a16="http://schemas.microsoft.com/office/drawing/2014/main" id="{C7F2B9CD-9721-8943-AA8C-7B78A9136E0B}"/>
              </a:ext>
            </a:extLst>
          </p:cNvPr>
          <p:cNvSpPr>
            <a:spLocks noGrp="1"/>
          </p:cNvSpPr>
          <p:nvPr>
            <p:ph idx="1"/>
          </p:nvPr>
        </p:nvSpPr>
        <p:spPr>
          <a:xfrm>
            <a:off x="838200" y="1825625"/>
            <a:ext cx="6064046" cy="4351338"/>
          </a:xfrm>
        </p:spPr>
        <p:txBody>
          <a:bodyPr>
            <a:normAutofit/>
          </a:bodyPr>
          <a:lstStyle/>
          <a:p>
            <a:pPr>
              <a:lnSpc>
                <a:spcPct val="100000"/>
              </a:lnSpc>
              <a:spcBef>
                <a:spcPts val="0"/>
              </a:spcBef>
              <a:spcAft>
                <a:spcPts val="600"/>
              </a:spcAft>
            </a:pPr>
            <a:r>
              <a:rPr lang="en-US" sz="2400" dirty="0"/>
              <a:t>GeoSpark is a cluster computing system for processing large-scale spatial data</a:t>
            </a:r>
          </a:p>
          <a:p>
            <a:pPr>
              <a:lnSpc>
                <a:spcPct val="100000"/>
              </a:lnSpc>
              <a:spcBef>
                <a:spcPts val="0"/>
              </a:spcBef>
              <a:spcAft>
                <a:spcPts val="600"/>
              </a:spcAft>
            </a:pPr>
            <a:endParaRPr lang="en-US" sz="2400" dirty="0"/>
          </a:p>
          <a:p>
            <a:pPr>
              <a:lnSpc>
                <a:spcPct val="100000"/>
              </a:lnSpc>
              <a:spcBef>
                <a:spcPts val="0"/>
              </a:spcBef>
              <a:spcAft>
                <a:spcPts val="600"/>
              </a:spcAft>
            </a:pPr>
            <a:r>
              <a:rPr lang="en-US" sz="2400" dirty="0"/>
              <a:t>GeoSpark extends RDDs to Spatial Resilient Distributed Datasets (SRDDs) that efficiently load, process, and analyze large-scale spatial data across machines</a:t>
            </a:r>
          </a:p>
          <a:p>
            <a:pPr>
              <a:lnSpc>
                <a:spcPct val="100000"/>
              </a:lnSpc>
              <a:spcBef>
                <a:spcPts val="0"/>
              </a:spcBef>
              <a:spcAft>
                <a:spcPts val="600"/>
              </a:spcAft>
            </a:pPr>
            <a:endParaRPr lang="en-US" sz="2400" dirty="0"/>
          </a:p>
          <a:p>
            <a:pPr>
              <a:lnSpc>
                <a:spcPct val="100000"/>
              </a:lnSpc>
              <a:spcBef>
                <a:spcPts val="0"/>
              </a:spcBef>
              <a:spcAft>
                <a:spcPts val="600"/>
              </a:spcAft>
            </a:pPr>
            <a:r>
              <a:rPr lang="en-US" sz="2400" dirty="0"/>
              <a:t>Spark SQL =&gt; Spatial SQL</a:t>
            </a:r>
          </a:p>
        </p:txBody>
      </p:sp>
      <p:pic>
        <p:nvPicPr>
          <p:cNvPr id="2050" name="Picture 2">
            <a:extLst>
              <a:ext uri="{FF2B5EF4-FFF2-40B4-BE49-F238E27FC236}">
                <a16:creationId xmlns:a16="http://schemas.microsoft.com/office/drawing/2014/main" id="{8066ECD1-8B18-3443-816A-3F3574773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619" y="1477963"/>
            <a:ext cx="4572000" cy="469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5D0175-F20D-ED4F-B349-41290AADFC5C}"/>
              </a:ext>
            </a:extLst>
          </p:cNvPr>
          <p:cNvSpPr txBox="1"/>
          <p:nvPr/>
        </p:nvSpPr>
        <p:spPr>
          <a:xfrm>
            <a:off x="0" y="6488668"/>
            <a:ext cx="6949467" cy="369332"/>
          </a:xfrm>
          <a:prstGeom prst="rect">
            <a:avLst/>
          </a:prstGeom>
          <a:noFill/>
        </p:spPr>
        <p:txBody>
          <a:bodyPr wrap="none" rtlCol="0">
            <a:spAutoFit/>
          </a:bodyPr>
          <a:lstStyle/>
          <a:p>
            <a:r>
              <a:rPr lang="en-US" dirty="0"/>
              <a:t>Examples: </a:t>
            </a:r>
            <a:r>
              <a:rPr lang="en-US" dirty="0">
                <a:hlinkClick r:id="rId3"/>
              </a:rPr>
              <a:t>https://jiayuasu.github.io/files/talk/jia-sigspatial19-teaser.pdf</a:t>
            </a:r>
            <a:endParaRPr lang="en-US" dirty="0"/>
          </a:p>
        </p:txBody>
      </p:sp>
    </p:spTree>
    <p:extLst>
      <p:ext uri="{BB962C8B-B14F-4D97-AF65-F5344CB8AC3E}">
        <p14:creationId xmlns:p14="http://schemas.microsoft.com/office/powerpoint/2010/main" val="3854277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EEA3-7B59-6945-B687-141D7F6EB9C4}"/>
              </a:ext>
            </a:extLst>
          </p:cNvPr>
          <p:cNvSpPr>
            <a:spLocks noGrp="1"/>
          </p:cNvSpPr>
          <p:nvPr>
            <p:ph type="title"/>
          </p:nvPr>
        </p:nvSpPr>
        <p:spPr/>
        <p:txBody>
          <a:bodyPr/>
          <a:lstStyle/>
          <a:p>
            <a:r>
              <a:rPr lang="en-US" dirty="0"/>
              <a:t>Spatial RDD (SRDD) Layer</a:t>
            </a:r>
          </a:p>
        </p:txBody>
      </p:sp>
      <p:sp>
        <p:nvSpPr>
          <p:cNvPr id="3" name="Content Placeholder 2">
            <a:extLst>
              <a:ext uri="{FF2B5EF4-FFF2-40B4-BE49-F238E27FC236}">
                <a16:creationId xmlns:a16="http://schemas.microsoft.com/office/drawing/2014/main" id="{A618B4AF-1BCD-024F-A2B8-F480AACCB7AC}"/>
              </a:ext>
            </a:extLst>
          </p:cNvPr>
          <p:cNvSpPr>
            <a:spLocks noGrp="1"/>
          </p:cNvSpPr>
          <p:nvPr>
            <p:ph idx="1"/>
          </p:nvPr>
        </p:nvSpPr>
        <p:spPr/>
        <p:txBody>
          <a:bodyPr>
            <a:normAutofit/>
          </a:bodyPr>
          <a:lstStyle/>
          <a:p>
            <a:pPr>
              <a:lnSpc>
                <a:spcPct val="100000"/>
              </a:lnSpc>
              <a:spcBef>
                <a:spcPts val="0"/>
              </a:spcBef>
              <a:spcAft>
                <a:spcPts val="600"/>
              </a:spcAft>
            </a:pPr>
            <a:r>
              <a:rPr lang="en-US" sz="2400" dirty="0"/>
              <a:t>SRDD supports heterogeneous data sources</a:t>
            </a:r>
          </a:p>
          <a:p>
            <a:pPr lvl="1">
              <a:lnSpc>
                <a:spcPct val="100000"/>
              </a:lnSpc>
              <a:spcBef>
                <a:spcPts val="0"/>
              </a:spcBef>
              <a:spcAft>
                <a:spcPts val="600"/>
              </a:spcAft>
            </a:pPr>
            <a:r>
              <a:rPr lang="en-US" sz="2000" dirty="0"/>
              <a:t>E.g., CSV, WKT, </a:t>
            </a:r>
            <a:r>
              <a:rPr lang="en-US" sz="2000" dirty="0" err="1"/>
              <a:t>GeoJSON</a:t>
            </a:r>
            <a:r>
              <a:rPr lang="en-US" sz="2000" dirty="0"/>
              <a:t>, NetCDF/HDF, and Shapefile</a:t>
            </a:r>
          </a:p>
          <a:p>
            <a:pPr lvl="1">
              <a:lnSpc>
                <a:spcPct val="100000"/>
              </a:lnSpc>
              <a:spcBef>
                <a:spcPts val="0"/>
              </a:spcBef>
              <a:spcAft>
                <a:spcPts val="600"/>
              </a:spcAft>
            </a:pPr>
            <a:endParaRPr lang="en-US" sz="2000" dirty="0"/>
          </a:p>
          <a:p>
            <a:pPr>
              <a:lnSpc>
                <a:spcPct val="100000"/>
              </a:lnSpc>
              <a:spcBef>
                <a:spcPts val="0"/>
              </a:spcBef>
              <a:spcAft>
                <a:spcPts val="600"/>
              </a:spcAft>
            </a:pPr>
            <a:r>
              <a:rPr lang="en-US" sz="2400" dirty="0"/>
              <a:t>SRDD partitioning</a:t>
            </a:r>
          </a:p>
          <a:p>
            <a:pPr lvl="1">
              <a:lnSpc>
                <a:spcPct val="100000"/>
              </a:lnSpc>
              <a:spcBef>
                <a:spcPts val="0"/>
              </a:spcBef>
              <a:spcAft>
                <a:spcPts val="600"/>
              </a:spcAft>
            </a:pPr>
            <a:r>
              <a:rPr lang="en-US" sz="2000" dirty="0"/>
              <a:t>GeoSpark automatically repartitions a loaded Spatial RDD according to its internal spatial data distribution</a:t>
            </a:r>
          </a:p>
          <a:p>
            <a:pPr lvl="1">
              <a:lnSpc>
                <a:spcPct val="100000"/>
              </a:lnSpc>
              <a:spcBef>
                <a:spcPts val="0"/>
              </a:spcBef>
              <a:spcAft>
                <a:spcPts val="600"/>
              </a:spcAft>
            </a:pPr>
            <a:r>
              <a:rPr lang="en-US" sz="2000" dirty="0"/>
              <a:t>The intuition is to group spatial objects into the same partition based on the spatial proximity, so that reducing the data shuffles across cluster</a:t>
            </a:r>
          </a:p>
        </p:txBody>
      </p:sp>
      <p:sp>
        <p:nvSpPr>
          <p:cNvPr id="5" name="TextBox 4">
            <a:extLst>
              <a:ext uri="{FF2B5EF4-FFF2-40B4-BE49-F238E27FC236}">
                <a16:creationId xmlns:a16="http://schemas.microsoft.com/office/drawing/2014/main" id="{DBD69E86-9DA4-F940-807F-CB6B21B5E3EC}"/>
              </a:ext>
            </a:extLst>
          </p:cNvPr>
          <p:cNvSpPr txBox="1"/>
          <p:nvPr/>
        </p:nvSpPr>
        <p:spPr>
          <a:xfrm>
            <a:off x="0" y="6488668"/>
            <a:ext cx="9245223" cy="369332"/>
          </a:xfrm>
          <a:prstGeom prst="rect">
            <a:avLst/>
          </a:prstGeom>
          <a:noFill/>
        </p:spPr>
        <p:txBody>
          <a:bodyPr wrap="none" rtlCol="0">
            <a:spAutoFit/>
          </a:bodyPr>
          <a:lstStyle/>
          <a:p>
            <a:r>
              <a:rPr lang="en-US" dirty="0"/>
              <a:t>Yu et al. Spatial data management in apache spark: the GeoSpark perspective and beyond, 2018</a:t>
            </a:r>
          </a:p>
        </p:txBody>
      </p:sp>
    </p:spTree>
    <p:extLst>
      <p:ext uri="{BB962C8B-B14F-4D97-AF65-F5344CB8AC3E}">
        <p14:creationId xmlns:p14="http://schemas.microsoft.com/office/powerpoint/2010/main" val="3981795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EEA3-7B59-6945-B687-141D7F6EB9C4}"/>
              </a:ext>
            </a:extLst>
          </p:cNvPr>
          <p:cNvSpPr>
            <a:spLocks noGrp="1"/>
          </p:cNvSpPr>
          <p:nvPr>
            <p:ph type="title"/>
          </p:nvPr>
        </p:nvSpPr>
        <p:spPr/>
        <p:txBody>
          <a:bodyPr/>
          <a:lstStyle/>
          <a:p>
            <a:pPr>
              <a:lnSpc>
                <a:spcPct val="100000"/>
              </a:lnSpc>
              <a:spcBef>
                <a:spcPts val="0"/>
              </a:spcBef>
              <a:spcAft>
                <a:spcPts val="600"/>
              </a:spcAft>
            </a:pPr>
            <a:r>
              <a:rPr lang="en-US" dirty="0"/>
              <a:t>SRDD Partitioning</a:t>
            </a:r>
          </a:p>
        </p:txBody>
      </p:sp>
      <p:pic>
        <p:nvPicPr>
          <p:cNvPr id="4" name="Picture 3">
            <a:extLst>
              <a:ext uri="{FF2B5EF4-FFF2-40B4-BE49-F238E27FC236}">
                <a16:creationId xmlns:a16="http://schemas.microsoft.com/office/drawing/2014/main" id="{0400CDB3-C945-4D47-A54C-7B7DC26F317D}"/>
              </a:ext>
            </a:extLst>
          </p:cNvPr>
          <p:cNvPicPr>
            <a:picLocks noChangeAspect="1"/>
          </p:cNvPicPr>
          <p:nvPr/>
        </p:nvPicPr>
        <p:blipFill>
          <a:blip r:embed="rId3"/>
          <a:stretch>
            <a:fillRect/>
          </a:stretch>
        </p:blipFill>
        <p:spPr>
          <a:xfrm>
            <a:off x="260131" y="1777153"/>
            <a:ext cx="7065579" cy="4427261"/>
          </a:xfrm>
          <a:prstGeom prst="rect">
            <a:avLst/>
          </a:prstGeom>
        </p:spPr>
      </p:pic>
      <p:sp>
        <p:nvSpPr>
          <p:cNvPr id="5" name="TextBox 4">
            <a:extLst>
              <a:ext uri="{FF2B5EF4-FFF2-40B4-BE49-F238E27FC236}">
                <a16:creationId xmlns:a16="http://schemas.microsoft.com/office/drawing/2014/main" id="{DBD69E86-9DA4-F940-807F-CB6B21B5E3EC}"/>
              </a:ext>
            </a:extLst>
          </p:cNvPr>
          <p:cNvSpPr txBox="1"/>
          <p:nvPr/>
        </p:nvSpPr>
        <p:spPr>
          <a:xfrm>
            <a:off x="0" y="6488668"/>
            <a:ext cx="9245223" cy="369332"/>
          </a:xfrm>
          <a:prstGeom prst="rect">
            <a:avLst/>
          </a:prstGeom>
          <a:noFill/>
        </p:spPr>
        <p:txBody>
          <a:bodyPr wrap="none" rtlCol="0">
            <a:spAutoFit/>
          </a:bodyPr>
          <a:lstStyle/>
          <a:p>
            <a:r>
              <a:rPr lang="en-US" dirty="0"/>
              <a:t>Yu et al. Spatial data management in apache spark: the GeoSpark perspective and beyond, 2018</a:t>
            </a:r>
          </a:p>
        </p:txBody>
      </p:sp>
      <p:pic>
        <p:nvPicPr>
          <p:cNvPr id="6" name="Content Placeholder 5">
            <a:extLst>
              <a:ext uri="{FF2B5EF4-FFF2-40B4-BE49-F238E27FC236}">
                <a16:creationId xmlns:a16="http://schemas.microsoft.com/office/drawing/2014/main" id="{D17B3BFF-3C6F-1143-8B82-CDBA7D79B813}"/>
              </a:ext>
            </a:extLst>
          </p:cNvPr>
          <p:cNvPicPr>
            <a:picLocks noGrp="1" noChangeAspect="1"/>
          </p:cNvPicPr>
          <p:nvPr>
            <p:ph idx="1"/>
          </p:nvPr>
        </p:nvPicPr>
        <p:blipFill>
          <a:blip r:embed="rId4"/>
          <a:stretch>
            <a:fillRect/>
          </a:stretch>
        </p:blipFill>
        <p:spPr>
          <a:xfrm>
            <a:off x="6552469" y="2375178"/>
            <a:ext cx="5385507" cy="3429000"/>
          </a:xfrm>
          <a:prstGeom prst="rect">
            <a:avLst/>
          </a:prstGeom>
        </p:spPr>
      </p:pic>
    </p:spTree>
    <p:extLst>
      <p:ext uri="{BB962C8B-B14F-4D97-AF65-F5344CB8AC3E}">
        <p14:creationId xmlns:p14="http://schemas.microsoft.com/office/powerpoint/2010/main" val="111137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67D1-9DF0-7041-A3CD-0B4C7FDEECD9}"/>
              </a:ext>
            </a:extLst>
          </p:cNvPr>
          <p:cNvSpPr>
            <a:spLocks noGrp="1"/>
          </p:cNvSpPr>
          <p:nvPr>
            <p:ph type="title"/>
          </p:nvPr>
        </p:nvSpPr>
        <p:spPr/>
        <p:txBody>
          <a:bodyPr/>
          <a:lstStyle/>
          <a:p>
            <a:r>
              <a:rPr lang="en-US" dirty="0"/>
              <a:t>Building</a:t>
            </a:r>
            <a:r>
              <a:rPr lang="zh-CN" altLang="en-US" dirty="0"/>
              <a:t> </a:t>
            </a:r>
            <a:r>
              <a:rPr lang="en-US" altLang="zh-CN" dirty="0"/>
              <a:t>Local Indexes</a:t>
            </a:r>
            <a:endParaRPr lang="en-US" dirty="0"/>
          </a:p>
        </p:txBody>
      </p:sp>
      <p:sp>
        <p:nvSpPr>
          <p:cNvPr id="3" name="Content Placeholder 2">
            <a:extLst>
              <a:ext uri="{FF2B5EF4-FFF2-40B4-BE49-F238E27FC236}">
                <a16:creationId xmlns:a16="http://schemas.microsoft.com/office/drawing/2014/main" id="{9550D09F-8224-8241-8689-B610830B1F02}"/>
              </a:ext>
            </a:extLst>
          </p:cNvPr>
          <p:cNvSpPr>
            <a:spLocks noGrp="1"/>
          </p:cNvSpPr>
          <p:nvPr>
            <p:ph idx="1"/>
          </p:nvPr>
        </p:nvSpPr>
        <p:spPr/>
        <p:txBody>
          <a:bodyPr>
            <a:normAutofit/>
          </a:bodyPr>
          <a:lstStyle/>
          <a:p>
            <a:r>
              <a:rPr lang="en-US" sz="2400" dirty="0"/>
              <a:t>Building a spatial index for the entire dataset is not possible because a tree-like spatial index yields additional 15% storage overhead</a:t>
            </a:r>
          </a:p>
          <a:p>
            <a:endParaRPr lang="en-US" sz="2400" dirty="0"/>
          </a:p>
          <a:p>
            <a:r>
              <a:rPr lang="en-US" sz="2400" dirty="0"/>
              <a:t>If the user wants to use a spatial index, GeoSpark will build a set of local spatial indexes rather than a single global index</a:t>
            </a:r>
          </a:p>
          <a:p>
            <a:pPr lvl="1"/>
            <a:r>
              <a:rPr lang="en-US" sz="2000" dirty="0"/>
              <a:t>Create a spatial index (R-Tree or Quad-Tree) per RDD partition</a:t>
            </a:r>
          </a:p>
          <a:p>
            <a:pPr lvl="1"/>
            <a:r>
              <a:rPr lang="en-US" sz="2000" dirty="0"/>
              <a:t>Local indexes can be persisted in memory or disk</a:t>
            </a:r>
          </a:p>
        </p:txBody>
      </p:sp>
    </p:spTree>
    <p:extLst>
      <p:ext uri="{BB962C8B-B14F-4D97-AF65-F5344CB8AC3E}">
        <p14:creationId xmlns:p14="http://schemas.microsoft.com/office/powerpoint/2010/main" val="657804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633A-E813-D042-AACC-89C514A43F61}"/>
              </a:ext>
            </a:extLst>
          </p:cNvPr>
          <p:cNvSpPr>
            <a:spLocks noGrp="1"/>
          </p:cNvSpPr>
          <p:nvPr>
            <p:ph type="title"/>
          </p:nvPr>
        </p:nvSpPr>
        <p:spPr/>
        <p:txBody>
          <a:bodyPr/>
          <a:lstStyle/>
          <a:p>
            <a:r>
              <a:rPr lang="en-US" dirty="0"/>
              <a:t>Spatial SQL Example</a:t>
            </a:r>
          </a:p>
        </p:txBody>
      </p:sp>
      <p:sp>
        <p:nvSpPr>
          <p:cNvPr id="3" name="Content Placeholder 2">
            <a:extLst>
              <a:ext uri="{FF2B5EF4-FFF2-40B4-BE49-F238E27FC236}">
                <a16:creationId xmlns:a16="http://schemas.microsoft.com/office/drawing/2014/main" id="{5525FD8D-622D-BA48-9B97-53136CC7483F}"/>
              </a:ext>
            </a:extLst>
          </p:cNvPr>
          <p:cNvSpPr>
            <a:spLocks noGrp="1"/>
          </p:cNvSpPr>
          <p:nvPr>
            <p:ph idx="1"/>
          </p:nvPr>
        </p:nvSpPr>
        <p:spPr>
          <a:xfrm>
            <a:off x="838200" y="1621230"/>
            <a:ext cx="10515600" cy="4351338"/>
          </a:xfrm>
        </p:spPr>
        <p:txBody>
          <a:bodyPr/>
          <a:lstStyle/>
          <a:p>
            <a:endParaRPr lang="en-US"/>
          </a:p>
        </p:txBody>
      </p:sp>
      <p:pic>
        <p:nvPicPr>
          <p:cNvPr id="4" name="Picture 3">
            <a:extLst>
              <a:ext uri="{FF2B5EF4-FFF2-40B4-BE49-F238E27FC236}">
                <a16:creationId xmlns:a16="http://schemas.microsoft.com/office/drawing/2014/main" id="{DF3703CE-B226-2143-8296-1D2CB73CAD6A}"/>
              </a:ext>
            </a:extLst>
          </p:cNvPr>
          <p:cNvPicPr>
            <a:picLocks noChangeAspect="1"/>
          </p:cNvPicPr>
          <p:nvPr/>
        </p:nvPicPr>
        <p:blipFill>
          <a:blip r:embed="rId2"/>
          <a:stretch>
            <a:fillRect/>
          </a:stretch>
        </p:blipFill>
        <p:spPr>
          <a:xfrm>
            <a:off x="894901" y="1486293"/>
            <a:ext cx="9982200" cy="2565400"/>
          </a:xfrm>
          <a:prstGeom prst="rect">
            <a:avLst/>
          </a:prstGeom>
        </p:spPr>
      </p:pic>
      <p:pic>
        <p:nvPicPr>
          <p:cNvPr id="5" name="Picture 4">
            <a:extLst>
              <a:ext uri="{FF2B5EF4-FFF2-40B4-BE49-F238E27FC236}">
                <a16:creationId xmlns:a16="http://schemas.microsoft.com/office/drawing/2014/main" id="{44C77635-DDF4-FA49-AAF9-93BD6868AA86}"/>
              </a:ext>
            </a:extLst>
          </p:cNvPr>
          <p:cNvPicPr>
            <a:picLocks noChangeAspect="1"/>
          </p:cNvPicPr>
          <p:nvPr/>
        </p:nvPicPr>
        <p:blipFill>
          <a:blip r:embed="rId3"/>
          <a:stretch>
            <a:fillRect/>
          </a:stretch>
        </p:blipFill>
        <p:spPr>
          <a:xfrm>
            <a:off x="1042595" y="4051693"/>
            <a:ext cx="7458859" cy="2122440"/>
          </a:xfrm>
          <a:prstGeom prst="rect">
            <a:avLst/>
          </a:prstGeom>
        </p:spPr>
      </p:pic>
      <p:sp>
        <p:nvSpPr>
          <p:cNvPr id="6" name="TextBox 5">
            <a:extLst>
              <a:ext uri="{FF2B5EF4-FFF2-40B4-BE49-F238E27FC236}">
                <a16:creationId xmlns:a16="http://schemas.microsoft.com/office/drawing/2014/main" id="{FFF6D86E-6B0D-5148-8DED-C57C0A6E0C29}"/>
              </a:ext>
            </a:extLst>
          </p:cNvPr>
          <p:cNvSpPr txBox="1"/>
          <p:nvPr/>
        </p:nvSpPr>
        <p:spPr>
          <a:xfrm>
            <a:off x="0" y="6488668"/>
            <a:ext cx="6251070" cy="369332"/>
          </a:xfrm>
          <a:prstGeom prst="rect">
            <a:avLst/>
          </a:prstGeom>
          <a:noFill/>
        </p:spPr>
        <p:txBody>
          <a:bodyPr wrap="none" rtlCol="0">
            <a:spAutoFit/>
          </a:bodyPr>
          <a:lstStyle/>
          <a:p>
            <a:r>
              <a:rPr lang="en-US" dirty="0"/>
              <a:t>Other examples: </a:t>
            </a:r>
            <a:r>
              <a:rPr lang="en-US" dirty="0">
                <a:hlinkClick r:id="rId4"/>
              </a:rPr>
              <a:t>https://sedona.apache.org/tutorial/sql-python/</a:t>
            </a:r>
            <a:endParaRPr lang="en-US" dirty="0"/>
          </a:p>
        </p:txBody>
      </p:sp>
    </p:spTree>
    <p:extLst>
      <p:ext uri="{BB962C8B-B14F-4D97-AF65-F5344CB8AC3E}">
        <p14:creationId xmlns:p14="http://schemas.microsoft.com/office/powerpoint/2010/main" val="1547803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C9C9-1C8F-8149-B496-3FD7FB73A626}"/>
              </a:ext>
            </a:extLst>
          </p:cNvPr>
          <p:cNvSpPr>
            <a:spLocks noGrp="1"/>
          </p:cNvSpPr>
          <p:nvPr>
            <p:ph type="title"/>
          </p:nvPr>
        </p:nvSpPr>
        <p:spPr/>
        <p:txBody>
          <a:bodyPr/>
          <a:lstStyle/>
          <a:p>
            <a:r>
              <a:rPr lang="en-US" dirty="0"/>
              <a:t>Assignment</a:t>
            </a:r>
            <a:r>
              <a:rPr lang="zh-CN" altLang="en-US" dirty="0"/>
              <a:t> </a:t>
            </a:r>
            <a:r>
              <a:rPr lang="en-US" altLang="zh-CN" dirty="0"/>
              <a:t>1</a:t>
            </a:r>
            <a:endParaRPr lang="en-US" dirty="0"/>
          </a:p>
        </p:txBody>
      </p:sp>
      <p:sp>
        <p:nvSpPr>
          <p:cNvPr id="3" name="Content Placeholder 2">
            <a:extLst>
              <a:ext uri="{FF2B5EF4-FFF2-40B4-BE49-F238E27FC236}">
                <a16:creationId xmlns:a16="http://schemas.microsoft.com/office/drawing/2014/main" id="{F7A557BA-EF3C-0F41-B9EF-E90E43C157F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F250F88-6EEB-164B-B338-C61AAF814371}"/>
              </a:ext>
            </a:extLst>
          </p:cNvPr>
          <p:cNvPicPr>
            <a:picLocks noChangeAspect="1"/>
          </p:cNvPicPr>
          <p:nvPr/>
        </p:nvPicPr>
        <p:blipFill>
          <a:blip r:embed="rId2"/>
          <a:stretch>
            <a:fillRect/>
          </a:stretch>
        </p:blipFill>
        <p:spPr>
          <a:xfrm>
            <a:off x="838200" y="1897247"/>
            <a:ext cx="8241254" cy="4208093"/>
          </a:xfrm>
          <a:prstGeom prst="rect">
            <a:avLst/>
          </a:prstGeom>
        </p:spPr>
      </p:pic>
    </p:spTree>
    <p:extLst>
      <p:ext uri="{BB962C8B-B14F-4D97-AF65-F5344CB8AC3E}">
        <p14:creationId xmlns:p14="http://schemas.microsoft.com/office/powerpoint/2010/main" val="3320218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770F-D42B-1D43-A7FC-A3F13B764F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3699EC-CD71-5148-88DF-BE4A701ED01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36738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BB99-09FE-FC45-A5C2-CFA5A6217BE4}"/>
              </a:ext>
            </a:extLst>
          </p:cNvPr>
          <p:cNvSpPr>
            <a:spLocks noGrp="1"/>
          </p:cNvSpPr>
          <p:nvPr>
            <p:ph type="title"/>
          </p:nvPr>
        </p:nvSpPr>
        <p:spPr/>
        <p:txBody>
          <a:bodyPr/>
          <a:lstStyle/>
          <a:p>
            <a:r>
              <a:rPr lang="en-US" dirty="0"/>
              <a:t>Resilient Distributed Datasets (RDDs)</a:t>
            </a:r>
          </a:p>
        </p:txBody>
      </p:sp>
      <p:sp>
        <p:nvSpPr>
          <p:cNvPr id="3" name="Content Placeholder 2">
            <a:extLst>
              <a:ext uri="{FF2B5EF4-FFF2-40B4-BE49-F238E27FC236}">
                <a16:creationId xmlns:a16="http://schemas.microsoft.com/office/drawing/2014/main" id="{80635059-A3D8-8F48-9828-727AA6D2C46D}"/>
              </a:ext>
            </a:extLst>
          </p:cNvPr>
          <p:cNvSpPr>
            <a:spLocks noGrp="1"/>
          </p:cNvSpPr>
          <p:nvPr>
            <p:ph idx="1"/>
          </p:nvPr>
        </p:nvSpPr>
        <p:spPr/>
        <p:txBody>
          <a:bodyPr>
            <a:noAutofit/>
          </a:bodyPr>
          <a:lstStyle/>
          <a:p>
            <a:pPr>
              <a:lnSpc>
                <a:spcPct val="100000"/>
              </a:lnSpc>
              <a:spcBef>
                <a:spcPts val="0"/>
              </a:spcBef>
              <a:spcAft>
                <a:spcPts val="600"/>
              </a:spcAft>
            </a:pPr>
            <a:r>
              <a:rPr lang="en-US" sz="2400" dirty="0">
                <a:solidFill>
                  <a:srgbClr val="000000"/>
                </a:solidFill>
              </a:rPr>
              <a:t>An RDD is an </a:t>
            </a:r>
            <a:r>
              <a:rPr lang="en-US" sz="2400" b="1" dirty="0"/>
              <a:t>immutable</a:t>
            </a:r>
            <a:r>
              <a:rPr lang="en-US" sz="2400" dirty="0"/>
              <a:t>, </a:t>
            </a:r>
            <a:r>
              <a:rPr lang="en-US" sz="2400" b="1" dirty="0"/>
              <a:t>in-memory</a:t>
            </a:r>
            <a:r>
              <a:rPr lang="en-US" sz="2400" dirty="0"/>
              <a:t> collection </a:t>
            </a:r>
            <a:r>
              <a:rPr lang="en-US" sz="2400" dirty="0">
                <a:solidFill>
                  <a:srgbClr val="000000"/>
                </a:solidFill>
              </a:rPr>
              <a:t>of objects. </a:t>
            </a:r>
          </a:p>
          <a:p>
            <a:pPr>
              <a:lnSpc>
                <a:spcPct val="100000"/>
              </a:lnSpc>
              <a:spcBef>
                <a:spcPts val="0"/>
              </a:spcBef>
              <a:spcAft>
                <a:spcPts val="600"/>
              </a:spcAft>
            </a:pPr>
            <a:r>
              <a:rPr lang="en-US" sz="2400" dirty="0">
                <a:solidFill>
                  <a:srgbClr val="000000"/>
                </a:solidFill>
              </a:rPr>
              <a:t>Each RDD can be split into multiple partitions, which in turn are computed on different nodes of the cluster, so that users can</a:t>
            </a:r>
          </a:p>
          <a:p>
            <a:pPr lvl="1">
              <a:lnSpc>
                <a:spcPct val="100000"/>
              </a:lnSpc>
              <a:spcBef>
                <a:spcPts val="0"/>
              </a:spcBef>
              <a:spcAft>
                <a:spcPts val="600"/>
              </a:spcAft>
            </a:pPr>
            <a:r>
              <a:rPr lang="en-US" sz="2000" dirty="0"/>
              <a:t>Explicitly persist intermediate results in memory</a:t>
            </a:r>
          </a:p>
          <a:p>
            <a:pPr lvl="1">
              <a:lnSpc>
                <a:spcPct val="100000"/>
              </a:lnSpc>
              <a:spcBef>
                <a:spcPts val="0"/>
              </a:spcBef>
              <a:spcAft>
                <a:spcPts val="600"/>
              </a:spcAft>
            </a:pPr>
            <a:r>
              <a:rPr lang="en-US" sz="2000" dirty="0">
                <a:solidFill>
                  <a:srgbClr val="000000"/>
                </a:solidFill>
              </a:rPr>
              <a:t>Control the partitioning to optimize data operations</a:t>
            </a:r>
          </a:p>
          <a:p>
            <a:pPr lvl="1">
              <a:lnSpc>
                <a:spcPct val="100000"/>
              </a:lnSpc>
              <a:spcBef>
                <a:spcPts val="0"/>
              </a:spcBef>
              <a:spcAft>
                <a:spcPts val="600"/>
              </a:spcAft>
            </a:pPr>
            <a:r>
              <a:rPr lang="en-US" sz="2000" dirty="0">
                <a:solidFill>
                  <a:srgbClr val="000000"/>
                </a:solidFill>
              </a:rPr>
              <a:t>Manipulate data using a rich set of operators</a:t>
            </a:r>
          </a:p>
          <a:p>
            <a:pPr lvl="1">
              <a:lnSpc>
                <a:spcPct val="100000"/>
              </a:lnSpc>
              <a:spcBef>
                <a:spcPts val="0"/>
              </a:spcBef>
              <a:spcAft>
                <a:spcPts val="600"/>
              </a:spcAft>
            </a:pPr>
            <a:endParaRPr lang="en-US" sz="2000" dirty="0">
              <a:solidFill>
                <a:srgbClr val="000000"/>
              </a:solidFill>
            </a:endParaRPr>
          </a:p>
          <a:p>
            <a:pPr>
              <a:lnSpc>
                <a:spcPct val="100000"/>
              </a:lnSpc>
              <a:spcBef>
                <a:spcPts val="0"/>
              </a:spcBef>
              <a:spcAft>
                <a:spcPts val="600"/>
              </a:spcAft>
            </a:pPr>
            <a:r>
              <a:rPr lang="en-US" sz="2400" dirty="0">
                <a:solidFill>
                  <a:srgbClr val="000000"/>
                </a:solidFill>
              </a:rPr>
              <a:t>RDDs seem a lot like Scala collections</a:t>
            </a:r>
          </a:p>
          <a:p>
            <a:pPr lvl="1">
              <a:lnSpc>
                <a:spcPct val="100000"/>
              </a:lnSpc>
              <a:spcBef>
                <a:spcPts val="0"/>
              </a:spcBef>
              <a:spcAft>
                <a:spcPts val="600"/>
              </a:spcAft>
            </a:pPr>
            <a:r>
              <a:rPr lang="en-US" dirty="0">
                <a:solidFill>
                  <a:srgbClr val="000000"/>
                </a:solidFill>
              </a:rPr>
              <a:t>RDD[T] and List[T]</a:t>
            </a:r>
          </a:p>
          <a:p>
            <a:pPr>
              <a:lnSpc>
                <a:spcPct val="100000"/>
              </a:lnSpc>
              <a:spcBef>
                <a:spcPts val="0"/>
              </a:spcBef>
              <a:spcAft>
                <a:spcPts val="600"/>
              </a:spcAft>
            </a:pPr>
            <a:endParaRPr lang="en-US" sz="2400" dirty="0"/>
          </a:p>
        </p:txBody>
      </p:sp>
      <p:pic>
        <p:nvPicPr>
          <p:cNvPr id="4" name="Picture 3">
            <a:extLst>
              <a:ext uri="{FF2B5EF4-FFF2-40B4-BE49-F238E27FC236}">
                <a16:creationId xmlns:a16="http://schemas.microsoft.com/office/drawing/2014/main" id="{03776285-6F4F-CC4A-849F-82AF806EA6BB}"/>
              </a:ext>
            </a:extLst>
          </p:cNvPr>
          <p:cNvPicPr>
            <a:picLocks noChangeAspect="1"/>
          </p:cNvPicPr>
          <p:nvPr/>
        </p:nvPicPr>
        <p:blipFill rotWithShape="1">
          <a:blip r:embed="rId3"/>
          <a:srcRect l="2189" t="21156" r="30706" b="7247"/>
          <a:stretch/>
        </p:blipFill>
        <p:spPr>
          <a:xfrm>
            <a:off x="7207624" y="3725070"/>
            <a:ext cx="4984376" cy="2992430"/>
          </a:xfrm>
          <a:prstGeom prst="rect">
            <a:avLst/>
          </a:prstGeom>
        </p:spPr>
      </p:pic>
    </p:spTree>
    <p:extLst>
      <p:ext uri="{BB962C8B-B14F-4D97-AF65-F5344CB8AC3E}">
        <p14:creationId xmlns:p14="http://schemas.microsoft.com/office/powerpoint/2010/main" val="683266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144E-0CDB-E248-A139-8DE9C7D04337}"/>
              </a:ext>
            </a:extLst>
          </p:cNvPr>
          <p:cNvSpPr>
            <a:spLocks noGrp="1"/>
          </p:cNvSpPr>
          <p:nvPr>
            <p:ph type="title"/>
          </p:nvPr>
        </p:nvSpPr>
        <p:spPr/>
        <p:txBody>
          <a:bodyPr/>
          <a:lstStyle/>
          <a:p>
            <a:r>
              <a:rPr lang="en-US" dirty="0"/>
              <a:t>Partitioning Strategy of RDDs</a:t>
            </a:r>
          </a:p>
        </p:txBody>
      </p:sp>
      <p:sp>
        <p:nvSpPr>
          <p:cNvPr id="3" name="Content Placeholder 2">
            <a:extLst>
              <a:ext uri="{FF2B5EF4-FFF2-40B4-BE49-F238E27FC236}">
                <a16:creationId xmlns:a16="http://schemas.microsoft.com/office/drawing/2014/main" id="{919A16FE-33EC-1840-BCEB-E187CDA2E49F}"/>
              </a:ext>
            </a:extLst>
          </p:cNvPr>
          <p:cNvSpPr>
            <a:spLocks noGrp="1"/>
          </p:cNvSpPr>
          <p:nvPr>
            <p:ph idx="1"/>
          </p:nvPr>
        </p:nvSpPr>
        <p:spPr>
          <a:xfrm>
            <a:off x="838200" y="1825625"/>
            <a:ext cx="10102327" cy="4351338"/>
          </a:xfrm>
        </p:spPr>
        <p:txBody>
          <a:bodyPr>
            <a:noAutofit/>
          </a:bodyPr>
          <a:lstStyle/>
          <a:p>
            <a:pPr>
              <a:lnSpc>
                <a:spcPct val="100000"/>
              </a:lnSpc>
              <a:spcBef>
                <a:spcPts val="0"/>
              </a:spcBef>
              <a:spcAft>
                <a:spcPts val="600"/>
              </a:spcAft>
            </a:pPr>
            <a:r>
              <a:rPr lang="en-US" sz="2400" dirty="0"/>
              <a:t>Spark partitioning </a:t>
            </a:r>
          </a:p>
          <a:p>
            <a:pPr lvl="1">
              <a:lnSpc>
                <a:spcPct val="100000"/>
              </a:lnSpc>
              <a:spcBef>
                <a:spcPts val="0"/>
              </a:spcBef>
              <a:spcAft>
                <a:spcPts val="600"/>
              </a:spcAft>
            </a:pPr>
            <a:r>
              <a:rPr lang="en-US" sz="2000" dirty="0"/>
              <a:t>Dividing the data into chunks that consider the number of partitions (cluster size) and how data is distributed across partitions.</a:t>
            </a:r>
            <a:br>
              <a:rPr lang="en-US" sz="2000" dirty="0"/>
            </a:br>
            <a:endParaRPr lang="en-US" sz="2000" dirty="0"/>
          </a:p>
          <a:p>
            <a:pPr>
              <a:lnSpc>
                <a:spcPct val="100000"/>
              </a:lnSpc>
              <a:spcBef>
                <a:spcPts val="0"/>
              </a:spcBef>
              <a:spcAft>
                <a:spcPts val="600"/>
              </a:spcAft>
            </a:pPr>
            <a:r>
              <a:rPr lang="en-US" sz="2400" dirty="0"/>
              <a:t>Number of partitions? Cannot be too large or too small</a:t>
            </a:r>
          </a:p>
          <a:p>
            <a:r>
              <a:rPr lang="en-US" sz="2400" dirty="0"/>
              <a:t>How are data distributed across partitions?</a:t>
            </a:r>
          </a:p>
          <a:p>
            <a:pPr lvl="1"/>
            <a:r>
              <a:rPr lang="en-US" sz="2000" dirty="0" err="1"/>
              <a:t>HashPartitioner</a:t>
            </a:r>
            <a:r>
              <a:rPr lang="en-US" sz="2000" dirty="0"/>
              <a:t> will distribute data, e.g., (key, value) pairs, across the partitions using</a:t>
            </a:r>
          </a:p>
          <a:p>
            <a:pPr marL="457200" lvl="1" indent="0">
              <a:buNone/>
            </a:pPr>
            <a:r>
              <a:rPr lang="en-US" sz="2000" b="1" i="1" dirty="0"/>
              <a:t>			    </a:t>
            </a:r>
            <a:r>
              <a:rPr lang="en-US" sz="2000" b="1" i="1" dirty="0" err="1"/>
              <a:t>partitionId</a:t>
            </a:r>
            <a:r>
              <a:rPr lang="en-US" sz="2000" b="1" i="1" dirty="0"/>
              <a:t> = hash(Key) % </a:t>
            </a:r>
            <a:r>
              <a:rPr lang="en-US" sz="2000" b="1" i="1" dirty="0" err="1"/>
              <a:t>n_partitions</a:t>
            </a:r>
            <a:endParaRPr lang="en-US" sz="2000" dirty="0"/>
          </a:p>
          <a:p>
            <a:pPr lvl="1"/>
            <a:r>
              <a:rPr lang="en-US" sz="2000" dirty="0" err="1"/>
              <a:t>RangePartitioner</a:t>
            </a:r>
            <a:r>
              <a:rPr lang="en-US" sz="2000" dirty="0"/>
              <a:t> will distribute data across partitions based on a specific range</a:t>
            </a:r>
          </a:p>
          <a:p>
            <a:pPr lvl="1"/>
            <a:r>
              <a:rPr lang="en-US" sz="2000" dirty="0"/>
              <a:t>Customized Partitioner</a:t>
            </a:r>
            <a:br>
              <a:rPr lang="en-US" sz="2000" dirty="0"/>
            </a:br>
            <a:endParaRPr lang="en-US" sz="2000" dirty="0"/>
          </a:p>
          <a:p>
            <a:pPr lvl="1"/>
            <a:endParaRPr lang="en-US" sz="1600" dirty="0"/>
          </a:p>
          <a:p>
            <a:pPr marL="0" indent="0">
              <a:buNone/>
            </a:pPr>
            <a:br>
              <a:rPr lang="en-US" sz="2000" dirty="0"/>
            </a:br>
            <a:endParaRPr lang="en-US" sz="2000" dirty="0"/>
          </a:p>
        </p:txBody>
      </p:sp>
      <p:pic>
        <p:nvPicPr>
          <p:cNvPr id="4" name="Picture 3">
            <a:extLst>
              <a:ext uri="{FF2B5EF4-FFF2-40B4-BE49-F238E27FC236}">
                <a16:creationId xmlns:a16="http://schemas.microsoft.com/office/drawing/2014/main" id="{85CB6D51-64CA-0246-B27B-7A96804A0886}"/>
              </a:ext>
            </a:extLst>
          </p:cNvPr>
          <p:cNvPicPr>
            <a:picLocks noChangeAspect="1"/>
          </p:cNvPicPr>
          <p:nvPr/>
        </p:nvPicPr>
        <p:blipFill>
          <a:blip r:embed="rId3"/>
          <a:stretch>
            <a:fillRect/>
          </a:stretch>
        </p:blipFill>
        <p:spPr>
          <a:xfrm>
            <a:off x="4225745" y="5298390"/>
            <a:ext cx="5422751" cy="1194485"/>
          </a:xfrm>
          <a:prstGeom prst="rect">
            <a:avLst/>
          </a:prstGeom>
        </p:spPr>
      </p:pic>
      <p:sp>
        <p:nvSpPr>
          <p:cNvPr id="5" name="TextBox 4">
            <a:extLst>
              <a:ext uri="{FF2B5EF4-FFF2-40B4-BE49-F238E27FC236}">
                <a16:creationId xmlns:a16="http://schemas.microsoft.com/office/drawing/2014/main" id="{9B4A4CCC-5B5A-C14C-AA9E-1CFB22F34ECC}"/>
              </a:ext>
            </a:extLst>
          </p:cNvPr>
          <p:cNvSpPr txBox="1"/>
          <p:nvPr/>
        </p:nvSpPr>
        <p:spPr>
          <a:xfrm>
            <a:off x="6599755" y="5277370"/>
            <a:ext cx="1495602" cy="276999"/>
          </a:xfrm>
          <a:prstGeom prst="rect">
            <a:avLst/>
          </a:prstGeom>
          <a:solidFill>
            <a:schemeClr val="bg1"/>
          </a:solidFill>
          <a:ln>
            <a:noFill/>
          </a:ln>
        </p:spPr>
        <p:txBody>
          <a:bodyPr wrap="none" rtlCol="0">
            <a:spAutoFit/>
          </a:bodyPr>
          <a:lstStyle/>
          <a:p>
            <a:r>
              <a:rPr lang="en-US" sz="1200" dirty="0">
                <a:solidFill>
                  <a:srgbClr val="B5B5B5"/>
                </a:solidFill>
              </a:rPr>
              <a:t>x: (word, 1)                 </a:t>
            </a:r>
          </a:p>
        </p:txBody>
      </p:sp>
    </p:spTree>
    <p:extLst>
      <p:ext uri="{BB962C8B-B14F-4D97-AF65-F5344CB8AC3E}">
        <p14:creationId xmlns:p14="http://schemas.microsoft.com/office/powerpoint/2010/main" val="2540167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95438-EE6C-0F4F-9C77-0019BAAF324B}"/>
              </a:ext>
            </a:extLst>
          </p:cNvPr>
          <p:cNvSpPr>
            <a:spLocks noGrp="1"/>
          </p:cNvSpPr>
          <p:nvPr>
            <p:ph type="title"/>
          </p:nvPr>
        </p:nvSpPr>
        <p:spPr/>
        <p:txBody>
          <a:bodyPr/>
          <a:lstStyle/>
          <a:p>
            <a:r>
              <a:rPr lang="en-US" dirty="0"/>
              <a:t>RDD Operations - Transformation VS. Action</a:t>
            </a:r>
          </a:p>
        </p:txBody>
      </p:sp>
      <p:sp>
        <p:nvSpPr>
          <p:cNvPr id="3" name="Content Placeholder 2">
            <a:extLst>
              <a:ext uri="{FF2B5EF4-FFF2-40B4-BE49-F238E27FC236}">
                <a16:creationId xmlns:a16="http://schemas.microsoft.com/office/drawing/2014/main" id="{770EED29-1AF8-6042-8EAD-085666AAEDB0}"/>
              </a:ext>
            </a:extLst>
          </p:cNvPr>
          <p:cNvSpPr>
            <a:spLocks noGrp="1"/>
          </p:cNvSpPr>
          <p:nvPr>
            <p:ph idx="1"/>
          </p:nvPr>
        </p:nvSpPr>
        <p:spPr/>
        <p:txBody>
          <a:bodyPr/>
          <a:lstStyle/>
          <a:p>
            <a:pPr defTabSz="457200">
              <a:lnSpc>
                <a:spcPct val="100000"/>
              </a:lnSpc>
              <a:spcBef>
                <a:spcPts val="0"/>
              </a:spcBef>
              <a:spcAft>
                <a:spcPts val="600"/>
              </a:spcAft>
              <a:defRPr/>
            </a:pPr>
            <a:r>
              <a:rPr lang="en-US" sz="2400" dirty="0"/>
              <a:t>Transformation</a:t>
            </a:r>
          </a:p>
          <a:p>
            <a:pPr lvl="1" defTabSz="457200">
              <a:lnSpc>
                <a:spcPct val="100000"/>
              </a:lnSpc>
              <a:spcBef>
                <a:spcPts val="0"/>
              </a:spcBef>
              <a:spcAft>
                <a:spcPts val="600"/>
              </a:spcAft>
              <a:defRPr/>
            </a:pPr>
            <a:r>
              <a:rPr lang="en-US" sz="2000" dirty="0"/>
              <a:t>Return new RDDs as results</a:t>
            </a:r>
          </a:p>
          <a:p>
            <a:pPr lvl="1" defTabSz="457200">
              <a:lnSpc>
                <a:spcPct val="100000"/>
              </a:lnSpc>
              <a:spcBef>
                <a:spcPts val="0"/>
              </a:spcBef>
              <a:spcAft>
                <a:spcPts val="600"/>
              </a:spcAft>
              <a:defRPr/>
            </a:pPr>
            <a:r>
              <a:rPr lang="en-US" sz="2000" dirty="0"/>
              <a:t>They are </a:t>
            </a:r>
            <a:r>
              <a:rPr lang="en-US" b="1" dirty="0"/>
              <a:t>lazy</a:t>
            </a:r>
            <a:r>
              <a:rPr lang="en-US" sz="2000" dirty="0"/>
              <a:t>, the result RDD is not immediately computed</a:t>
            </a:r>
          </a:p>
          <a:p>
            <a:pPr lvl="1" defTabSz="457200">
              <a:lnSpc>
                <a:spcPct val="100000"/>
              </a:lnSpc>
              <a:spcBef>
                <a:spcPts val="0"/>
              </a:spcBef>
              <a:spcAft>
                <a:spcPts val="600"/>
              </a:spcAft>
              <a:defRPr/>
            </a:pPr>
            <a:endParaRPr lang="en-US" sz="2000" dirty="0"/>
          </a:p>
          <a:p>
            <a:pPr lvl="1" defTabSz="457200">
              <a:lnSpc>
                <a:spcPct val="100000"/>
              </a:lnSpc>
              <a:spcBef>
                <a:spcPts val="0"/>
              </a:spcBef>
              <a:spcAft>
                <a:spcPts val="600"/>
              </a:spcAft>
              <a:defRPr/>
            </a:pPr>
            <a:endParaRPr lang="en-US" sz="2000" dirty="0"/>
          </a:p>
          <a:p>
            <a:pPr lvl="1" defTabSz="457200">
              <a:lnSpc>
                <a:spcPct val="100000"/>
              </a:lnSpc>
              <a:spcBef>
                <a:spcPts val="0"/>
              </a:spcBef>
              <a:spcAft>
                <a:spcPts val="600"/>
              </a:spcAft>
              <a:defRPr/>
            </a:pPr>
            <a:endParaRPr lang="en-US" sz="2000" dirty="0"/>
          </a:p>
          <a:p>
            <a:pPr defTabSz="457200">
              <a:lnSpc>
                <a:spcPct val="100000"/>
              </a:lnSpc>
              <a:spcBef>
                <a:spcPts val="0"/>
              </a:spcBef>
              <a:spcAft>
                <a:spcPts val="600"/>
              </a:spcAft>
              <a:defRPr/>
            </a:pPr>
            <a:r>
              <a:rPr lang="en-US" sz="2400" dirty="0"/>
              <a:t>Action</a:t>
            </a:r>
          </a:p>
          <a:p>
            <a:pPr lvl="1" defTabSz="457200">
              <a:lnSpc>
                <a:spcPct val="100000"/>
              </a:lnSpc>
              <a:spcBef>
                <a:spcPts val="0"/>
              </a:spcBef>
              <a:spcAft>
                <a:spcPts val="600"/>
              </a:spcAft>
              <a:defRPr/>
            </a:pPr>
            <a:r>
              <a:rPr lang="en-US" sz="2000" dirty="0"/>
              <a:t>Compute a result based on an RDD, and returned</a:t>
            </a:r>
          </a:p>
          <a:p>
            <a:pPr lvl="1" defTabSz="457200">
              <a:lnSpc>
                <a:spcPct val="100000"/>
              </a:lnSpc>
              <a:spcBef>
                <a:spcPts val="0"/>
              </a:spcBef>
              <a:spcAft>
                <a:spcPts val="600"/>
              </a:spcAft>
              <a:defRPr/>
            </a:pPr>
            <a:r>
              <a:rPr lang="en-US" sz="2000" dirty="0"/>
              <a:t>They are </a:t>
            </a:r>
            <a:r>
              <a:rPr lang="en-US" b="1" dirty="0"/>
              <a:t>eager</a:t>
            </a:r>
            <a:r>
              <a:rPr lang="en-US" sz="2000" dirty="0"/>
              <a:t>, the result is immediately computed</a:t>
            </a:r>
          </a:p>
          <a:p>
            <a:pPr>
              <a:spcBef>
                <a:spcPts val="0"/>
              </a:spcBef>
              <a:spcAft>
                <a:spcPts val="600"/>
              </a:spcAft>
            </a:pPr>
            <a:endParaRPr lang="en-US" dirty="0"/>
          </a:p>
        </p:txBody>
      </p:sp>
      <p:pic>
        <p:nvPicPr>
          <p:cNvPr id="4" name="Picture 3">
            <a:extLst>
              <a:ext uri="{FF2B5EF4-FFF2-40B4-BE49-F238E27FC236}">
                <a16:creationId xmlns:a16="http://schemas.microsoft.com/office/drawing/2014/main" id="{EDF1244A-C779-5246-A54B-12D380ED7E93}"/>
              </a:ext>
            </a:extLst>
          </p:cNvPr>
          <p:cNvPicPr>
            <a:picLocks noChangeAspect="1"/>
          </p:cNvPicPr>
          <p:nvPr/>
        </p:nvPicPr>
        <p:blipFill>
          <a:blip r:embed="rId2"/>
          <a:stretch>
            <a:fillRect/>
          </a:stretch>
        </p:blipFill>
        <p:spPr>
          <a:xfrm>
            <a:off x="1644649" y="3243119"/>
            <a:ext cx="5854700" cy="622300"/>
          </a:xfrm>
          <a:prstGeom prst="rect">
            <a:avLst/>
          </a:prstGeom>
        </p:spPr>
      </p:pic>
      <p:pic>
        <p:nvPicPr>
          <p:cNvPr id="5" name="Picture 4">
            <a:extLst>
              <a:ext uri="{FF2B5EF4-FFF2-40B4-BE49-F238E27FC236}">
                <a16:creationId xmlns:a16="http://schemas.microsoft.com/office/drawing/2014/main" id="{496CFD16-1412-5F4A-A097-7FF50D039CA8}"/>
              </a:ext>
            </a:extLst>
          </p:cNvPr>
          <p:cNvPicPr>
            <a:picLocks noChangeAspect="1"/>
          </p:cNvPicPr>
          <p:nvPr/>
        </p:nvPicPr>
        <p:blipFill>
          <a:blip r:embed="rId3"/>
          <a:stretch>
            <a:fillRect/>
          </a:stretch>
        </p:blipFill>
        <p:spPr>
          <a:xfrm>
            <a:off x="1930399" y="5618163"/>
            <a:ext cx="5283200" cy="558800"/>
          </a:xfrm>
          <a:prstGeom prst="rect">
            <a:avLst/>
          </a:prstGeom>
        </p:spPr>
      </p:pic>
      <p:sp>
        <p:nvSpPr>
          <p:cNvPr id="6" name="Rectangle 5">
            <a:extLst>
              <a:ext uri="{FF2B5EF4-FFF2-40B4-BE49-F238E27FC236}">
                <a16:creationId xmlns:a16="http://schemas.microsoft.com/office/drawing/2014/main" id="{8A0239CF-C1C2-774D-93F8-310821CCE980}"/>
              </a:ext>
            </a:extLst>
          </p:cNvPr>
          <p:cNvSpPr/>
          <p:nvPr/>
        </p:nvSpPr>
        <p:spPr>
          <a:xfrm>
            <a:off x="7753200" y="3138770"/>
            <a:ext cx="3725209" cy="830997"/>
          </a:xfrm>
          <a:prstGeom prst="rect">
            <a:avLst/>
          </a:prstGeom>
        </p:spPr>
        <p:txBody>
          <a:bodyPr wrap="square">
            <a:spAutoFit/>
          </a:bodyPr>
          <a:lstStyle/>
          <a:p>
            <a:r>
              <a:rPr lang="en-US" sz="1600" b="1" dirty="0"/>
              <a:t>map[T](f: A=&gt;B): RDD[T]</a:t>
            </a:r>
          </a:p>
          <a:p>
            <a:r>
              <a:rPr lang="en-US" sz="1600" dirty="0"/>
              <a:t>Apply function to each element in the RDD and return an RDD of the result</a:t>
            </a:r>
          </a:p>
        </p:txBody>
      </p:sp>
      <p:sp>
        <p:nvSpPr>
          <p:cNvPr id="7" name="Rectangle 6">
            <a:extLst>
              <a:ext uri="{FF2B5EF4-FFF2-40B4-BE49-F238E27FC236}">
                <a16:creationId xmlns:a16="http://schemas.microsoft.com/office/drawing/2014/main" id="{A12B256B-ACCD-DB41-82B5-CBA23A60CEBD}"/>
              </a:ext>
            </a:extLst>
          </p:cNvPr>
          <p:cNvSpPr/>
          <p:nvPr/>
        </p:nvSpPr>
        <p:spPr>
          <a:xfrm>
            <a:off x="7753200" y="5592188"/>
            <a:ext cx="3725209" cy="584775"/>
          </a:xfrm>
          <a:prstGeom prst="rect">
            <a:avLst/>
          </a:prstGeom>
        </p:spPr>
        <p:txBody>
          <a:bodyPr wrap="square">
            <a:spAutoFit/>
          </a:bodyPr>
          <a:lstStyle/>
          <a:p>
            <a:r>
              <a:rPr lang="en-US" sz="1600" b="1" dirty="0"/>
              <a:t>collect:</a:t>
            </a:r>
            <a:r>
              <a:rPr lang="en-US" sz="1600" b="1" baseline="0" dirty="0"/>
              <a:t> Array[T]</a:t>
            </a:r>
            <a:endParaRPr lang="en-US" sz="1600" b="1" dirty="0"/>
          </a:p>
          <a:p>
            <a:r>
              <a:rPr lang="en-US" sz="1600" dirty="0"/>
              <a:t>Return all elements from RDD.</a:t>
            </a:r>
          </a:p>
        </p:txBody>
      </p:sp>
    </p:spTree>
    <p:extLst>
      <p:ext uri="{BB962C8B-B14F-4D97-AF65-F5344CB8AC3E}">
        <p14:creationId xmlns:p14="http://schemas.microsoft.com/office/powerpoint/2010/main" val="601249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DDBDE-F231-ED4A-940C-85E97767379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9BE0146-2D51-204A-8193-8E26298DD8BD}"/>
              </a:ext>
            </a:extLst>
          </p:cNvPr>
          <p:cNvSpPr>
            <a:spLocks noGrp="1"/>
          </p:cNvSpPr>
          <p:nvPr>
            <p:ph idx="1"/>
          </p:nvPr>
        </p:nvSpPr>
        <p:spPr/>
        <p:txBody>
          <a:bodyPr/>
          <a:lstStyle/>
          <a:p>
            <a:pPr>
              <a:lnSpc>
                <a:spcPct val="100000"/>
              </a:lnSpc>
              <a:spcBef>
                <a:spcPts val="0"/>
              </a:spcBef>
              <a:spcAft>
                <a:spcPts val="600"/>
              </a:spcAft>
            </a:pPr>
            <a:r>
              <a:rPr lang="en-US" sz="2400" dirty="0">
                <a:solidFill>
                  <a:srgbClr val="000000"/>
                </a:solidFill>
              </a:rPr>
              <a:t>Consider the following example:</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marL="0" indent="0">
              <a:lnSpc>
                <a:spcPct val="100000"/>
              </a:lnSpc>
              <a:spcBef>
                <a:spcPts val="0"/>
              </a:spcBef>
              <a:spcAft>
                <a:spcPts val="600"/>
              </a:spcAft>
              <a:buNone/>
            </a:pPr>
            <a:endParaRPr lang="en-US" sz="2400" dirty="0">
              <a:solidFill>
                <a:srgbClr val="000000"/>
              </a:solidFill>
            </a:endParaRPr>
          </a:p>
          <a:p>
            <a:pPr marL="0" indent="0">
              <a:lnSpc>
                <a:spcPct val="100000"/>
              </a:lnSpc>
              <a:spcBef>
                <a:spcPts val="0"/>
              </a:spcBef>
              <a:spcAft>
                <a:spcPts val="600"/>
              </a:spcAft>
              <a:buNone/>
            </a:pPr>
            <a:r>
              <a:rPr lang="en-US" sz="2400" dirty="0">
                <a:solidFill>
                  <a:srgbClr val="000000"/>
                </a:solidFill>
              </a:rPr>
              <a:t>What has happened on the cluster at this point?</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dirty="0"/>
          </a:p>
        </p:txBody>
      </p:sp>
      <p:pic>
        <p:nvPicPr>
          <p:cNvPr id="4" name="Picture 3">
            <a:extLst>
              <a:ext uri="{FF2B5EF4-FFF2-40B4-BE49-F238E27FC236}">
                <a16:creationId xmlns:a16="http://schemas.microsoft.com/office/drawing/2014/main" id="{3B5C9213-82FA-D146-9E1A-D5C8ADB90C82}"/>
              </a:ext>
            </a:extLst>
          </p:cNvPr>
          <p:cNvPicPr>
            <a:picLocks noChangeAspect="1"/>
          </p:cNvPicPr>
          <p:nvPr/>
        </p:nvPicPr>
        <p:blipFill>
          <a:blip r:embed="rId3"/>
          <a:stretch>
            <a:fillRect/>
          </a:stretch>
        </p:blipFill>
        <p:spPr>
          <a:xfrm>
            <a:off x="1190737" y="2509323"/>
            <a:ext cx="5600700" cy="1295400"/>
          </a:xfrm>
          <a:prstGeom prst="rect">
            <a:avLst/>
          </a:prstGeom>
        </p:spPr>
      </p:pic>
      <p:sp>
        <p:nvSpPr>
          <p:cNvPr id="5" name="TextBox 4">
            <a:extLst>
              <a:ext uri="{FF2B5EF4-FFF2-40B4-BE49-F238E27FC236}">
                <a16:creationId xmlns:a16="http://schemas.microsoft.com/office/drawing/2014/main" id="{9559DBA9-AF94-7642-B16F-19C13E8C1FAB}"/>
              </a:ext>
            </a:extLst>
          </p:cNvPr>
          <p:cNvSpPr txBox="1"/>
          <p:nvPr/>
        </p:nvSpPr>
        <p:spPr>
          <a:xfrm>
            <a:off x="7061946" y="2372193"/>
            <a:ext cx="4900557" cy="1569660"/>
          </a:xfrm>
          <a:prstGeom prst="rect">
            <a:avLst/>
          </a:prstGeom>
          <a:noFill/>
        </p:spPr>
        <p:txBody>
          <a:bodyPr wrap="square" rtlCol="0">
            <a:spAutoFit/>
          </a:bodyPr>
          <a:lstStyle/>
          <a:p>
            <a:r>
              <a:rPr lang="en-US" sz="1600" b="1" dirty="0" err="1"/>
              <a:t>sc</a:t>
            </a:r>
            <a:r>
              <a:rPr lang="en-US" sz="1600" b="1" dirty="0"/>
              <a:t> - a SparkContext (or </a:t>
            </a:r>
            <a:r>
              <a:rPr lang="en-US" sz="1600" b="1" dirty="0" err="1"/>
              <a:t>SparkSession</a:t>
            </a:r>
            <a:r>
              <a:rPr lang="en-US" sz="1600" b="1" dirty="0"/>
              <a:t>) object</a:t>
            </a:r>
          </a:p>
          <a:p>
            <a:r>
              <a:rPr lang="en-US" sz="1600" dirty="0"/>
              <a:t>The SparkContext object can be thought as your handle to the Spark cluster. It represents the connection between the Spark cluster and your running application</a:t>
            </a:r>
            <a:r>
              <a:rPr lang="en-US" altLang="zh-CN" sz="1600" dirty="0"/>
              <a:t>. Initializing a SparkContext or </a:t>
            </a:r>
            <a:r>
              <a:rPr lang="en-US" altLang="zh-CN" sz="1600" dirty="0" err="1"/>
              <a:t>SparkSession</a:t>
            </a:r>
            <a:r>
              <a:rPr lang="en-US" altLang="zh-CN" sz="1600" dirty="0"/>
              <a:t> object is the first step of a Spark program.</a:t>
            </a:r>
            <a:endParaRPr lang="en-US" sz="1600" dirty="0"/>
          </a:p>
        </p:txBody>
      </p:sp>
      <p:pic>
        <p:nvPicPr>
          <p:cNvPr id="6" name="Picture 5">
            <a:extLst>
              <a:ext uri="{FF2B5EF4-FFF2-40B4-BE49-F238E27FC236}">
                <a16:creationId xmlns:a16="http://schemas.microsoft.com/office/drawing/2014/main" id="{5E2826AC-F5AE-9E47-BE19-79EDF6F0897B}"/>
              </a:ext>
            </a:extLst>
          </p:cNvPr>
          <p:cNvPicPr>
            <a:picLocks noChangeAspect="1"/>
          </p:cNvPicPr>
          <p:nvPr/>
        </p:nvPicPr>
        <p:blipFill>
          <a:blip r:embed="rId4"/>
          <a:stretch>
            <a:fillRect/>
          </a:stretch>
        </p:blipFill>
        <p:spPr>
          <a:xfrm>
            <a:off x="8134274" y="4076790"/>
            <a:ext cx="2755900" cy="1028700"/>
          </a:xfrm>
          <a:prstGeom prst="rect">
            <a:avLst/>
          </a:prstGeom>
        </p:spPr>
      </p:pic>
    </p:spTree>
    <p:extLst>
      <p:ext uri="{BB962C8B-B14F-4D97-AF65-F5344CB8AC3E}">
        <p14:creationId xmlns:p14="http://schemas.microsoft.com/office/powerpoint/2010/main" val="1419181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DDBDE-F231-ED4A-940C-85E97767379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9BE0146-2D51-204A-8193-8E26298DD8BD}"/>
              </a:ext>
            </a:extLst>
          </p:cNvPr>
          <p:cNvSpPr>
            <a:spLocks noGrp="1"/>
          </p:cNvSpPr>
          <p:nvPr>
            <p:ph idx="1"/>
          </p:nvPr>
        </p:nvSpPr>
        <p:spPr/>
        <p:txBody>
          <a:bodyPr/>
          <a:lstStyle/>
          <a:p>
            <a:pPr>
              <a:lnSpc>
                <a:spcPct val="100000"/>
              </a:lnSpc>
              <a:spcBef>
                <a:spcPts val="0"/>
              </a:spcBef>
              <a:spcAft>
                <a:spcPts val="600"/>
              </a:spcAft>
            </a:pPr>
            <a:r>
              <a:rPr lang="en-US" sz="2400" dirty="0">
                <a:solidFill>
                  <a:srgbClr val="000000"/>
                </a:solidFill>
              </a:rPr>
              <a:t>Consider the following example:</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marL="0" indent="0">
              <a:lnSpc>
                <a:spcPct val="100000"/>
              </a:lnSpc>
              <a:spcBef>
                <a:spcPts val="0"/>
              </a:spcBef>
              <a:spcAft>
                <a:spcPts val="600"/>
              </a:spcAft>
              <a:buNone/>
            </a:pPr>
            <a:endParaRPr lang="en-US" sz="2400" dirty="0">
              <a:solidFill>
                <a:srgbClr val="000000"/>
              </a:solidFill>
            </a:endParaRPr>
          </a:p>
          <a:p>
            <a:pPr marL="0" indent="0">
              <a:lnSpc>
                <a:spcPct val="100000"/>
              </a:lnSpc>
              <a:spcBef>
                <a:spcPts val="0"/>
              </a:spcBef>
              <a:spcAft>
                <a:spcPts val="600"/>
              </a:spcAft>
              <a:buNone/>
            </a:pPr>
            <a:r>
              <a:rPr lang="en-US" sz="2400" dirty="0">
                <a:solidFill>
                  <a:srgbClr val="000000"/>
                </a:solidFill>
              </a:rPr>
              <a:t>What has happened on the cluster at this point?</a:t>
            </a:r>
          </a:p>
          <a:p>
            <a:pPr marL="0" indent="0">
              <a:lnSpc>
                <a:spcPct val="100000"/>
              </a:lnSpc>
              <a:spcBef>
                <a:spcPts val="0"/>
              </a:spcBef>
              <a:spcAft>
                <a:spcPts val="600"/>
              </a:spcAft>
              <a:buNone/>
            </a:pPr>
            <a:r>
              <a:rPr lang="en-US" sz="2400" b="1" dirty="0"/>
              <a:t>Nothing</a:t>
            </a:r>
            <a:r>
              <a:rPr lang="en-US" sz="2400" dirty="0"/>
              <a:t>. Execution of map (a transformation) is deferred.</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dirty="0"/>
          </a:p>
        </p:txBody>
      </p:sp>
      <p:pic>
        <p:nvPicPr>
          <p:cNvPr id="4" name="Picture 3">
            <a:extLst>
              <a:ext uri="{FF2B5EF4-FFF2-40B4-BE49-F238E27FC236}">
                <a16:creationId xmlns:a16="http://schemas.microsoft.com/office/drawing/2014/main" id="{3B5C9213-82FA-D146-9E1A-D5C8ADB90C82}"/>
              </a:ext>
            </a:extLst>
          </p:cNvPr>
          <p:cNvPicPr>
            <a:picLocks noChangeAspect="1"/>
          </p:cNvPicPr>
          <p:nvPr/>
        </p:nvPicPr>
        <p:blipFill>
          <a:blip r:embed="rId3"/>
          <a:stretch>
            <a:fillRect/>
          </a:stretch>
        </p:blipFill>
        <p:spPr>
          <a:xfrm>
            <a:off x="1190737" y="2509323"/>
            <a:ext cx="5600700" cy="1295400"/>
          </a:xfrm>
          <a:prstGeom prst="rect">
            <a:avLst/>
          </a:prstGeom>
        </p:spPr>
      </p:pic>
    </p:spTree>
    <p:extLst>
      <p:ext uri="{BB962C8B-B14F-4D97-AF65-F5344CB8AC3E}">
        <p14:creationId xmlns:p14="http://schemas.microsoft.com/office/powerpoint/2010/main" val="4228524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BEB00-E3ED-8E4E-B683-A19D2006205A}"/>
              </a:ext>
            </a:extLst>
          </p:cNvPr>
          <p:cNvSpPr>
            <a:spLocks noGrp="1"/>
          </p:cNvSpPr>
          <p:nvPr>
            <p:ph type="title"/>
          </p:nvPr>
        </p:nvSpPr>
        <p:spPr/>
        <p:txBody>
          <a:bodyPr/>
          <a:lstStyle/>
          <a:p>
            <a:r>
              <a:rPr lang="en-US" dirty="0"/>
              <a:t>Example (Cont.)</a:t>
            </a:r>
          </a:p>
        </p:txBody>
      </p:sp>
      <p:sp>
        <p:nvSpPr>
          <p:cNvPr id="3" name="Content Placeholder 2">
            <a:extLst>
              <a:ext uri="{FF2B5EF4-FFF2-40B4-BE49-F238E27FC236}">
                <a16:creationId xmlns:a16="http://schemas.microsoft.com/office/drawing/2014/main" id="{967F13B4-E11A-6D4F-8651-0A279C6531B2}"/>
              </a:ext>
            </a:extLst>
          </p:cNvPr>
          <p:cNvSpPr>
            <a:spLocks noGrp="1"/>
          </p:cNvSpPr>
          <p:nvPr>
            <p:ph idx="1"/>
          </p:nvPr>
        </p:nvSpPr>
        <p:spPr/>
        <p:txBody>
          <a:bodyPr>
            <a:noAutofit/>
          </a:bodyPr>
          <a:lstStyle/>
          <a:p>
            <a:pPr>
              <a:lnSpc>
                <a:spcPct val="100000"/>
              </a:lnSpc>
              <a:spcBef>
                <a:spcPts val="0"/>
              </a:spcBef>
              <a:spcAft>
                <a:spcPts val="600"/>
              </a:spcAft>
            </a:pPr>
            <a:r>
              <a:rPr lang="en-US" sz="2400" dirty="0">
                <a:solidFill>
                  <a:srgbClr val="000000"/>
                </a:solidFill>
              </a:rPr>
              <a:t>Consider the following example:</a:t>
            </a: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solidFill>
                <a:srgbClr val="000000"/>
              </a:solidFill>
            </a:endParaRPr>
          </a:p>
          <a:p>
            <a:pPr marL="342900" lvl="0" indent="-342900" defTabSz="457200">
              <a:lnSpc>
                <a:spcPct val="100000"/>
              </a:lnSpc>
              <a:spcBef>
                <a:spcPts val="0"/>
              </a:spcBef>
              <a:spcAft>
                <a:spcPts val="600"/>
              </a:spcAft>
              <a:buFont typeface="Arial"/>
              <a:buChar char="•"/>
              <a:defRPr/>
            </a:pPr>
            <a:endParaRPr lang="en-US" sz="2400" dirty="0"/>
          </a:p>
          <a:p>
            <a:pPr marL="0" indent="0">
              <a:lnSpc>
                <a:spcPct val="100000"/>
              </a:lnSpc>
              <a:spcBef>
                <a:spcPts val="0"/>
              </a:spcBef>
              <a:spcAft>
                <a:spcPts val="600"/>
              </a:spcAft>
              <a:buNone/>
            </a:pPr>
            <a:r>
              <a:rPr lang="en-US" sz="2400" b="1" dirty="0"/>
              <a:t>Spark starts the execution when an action is called</a:t>
            </a:r>
          </a:p>
          <a:p>
            <a:pPr marL="0" indent="0">
              <a:lnSpc>
                <a:spcPct val="100000"/>
              </a:lnSpc>
              <a:spcBef>
                <a:spcPts val="0"/>
              </a:spcBef>
              <a:spcAft>
                <a:spcPts val="600"/>
              </a:spcAft>
              <a:buNone/>
            </a:pPr>
            <a:r>
              <a:rPr lang="en-US" altLang="zh-CN" sz="2400" dirty="0"/>
              <a:t>Return the total number of characters in the entire RDD of strings</a:t>
            </a:r>
          </a:p>
          <a:p>
            <a:pPr marL="342900" lvl="0" indent="-342900" defTabSz="457200">
              <a:lnSpc>
                <a:spcPct val="100000"/>
              </a:lnSpc>
              <a:spcBef>
                <a:spcPts val="0"/>
              </a:spcBef>
              <a:spcAft>
                <a:spcPts val="600"/>
              </a:spcAft>
              <a:buFont typeface="Arial"/>
              <a:buChar char="•"/>
              <a:defRPr/>
            </a:pPr>
            <a:endParaRPr lang="en-US" sz="2400" dirty="0"/>
          </a:p>
          <a:p>
            <a:pPr marL="342900" lvl="0" indent="-342900" defTabSz="457200">
              <a:lnSpc>
                <a:spcPct val="100000"/>
              </a:lnSpc>
              <a:spcBef>
                <a:spcPts val="0"/>
              </a:spcBef>
              <a:spcAft>
                <a:spcPts val="600"/>
              </a:spcAft>
              <a:buFont typeface="Arial"/>
              <a:buChar char="•"/>
              <a:defRPr/>
            </a:pPr>
            <a:endParaRPr lang="en-US" sz="2400" dirty="0">
              <a:solidFill>
                <a:srgbClr val="990000"/>
              </a:solidFill>
            </a:endParaRPr>
          </a:p>
          <a:p>
            <a:pPr marL="342900" lvl="0" indent="-342900" defTabSz="457200">
              <a:lnSpc>
                <a:spcPct val="100000"/>
              </a:lnSpc>
              <a:spcBef>
                <a:spcPts val="0"/>
              </a:spcBef>
              <a:spcAft>
                <a:spcPts val="600"/>
              </a:spcAft>
              <a:buFont typeface="Arial"/>
              <a:buChar char="•"/>
              <a:defRPr/>
            </a:pPr>
            <a:endParaRPr lang="en-US" sz="2400" dirty="0">
              <a:solidFill>
                <a:srgbClr val="990000"/>
              </a:solidFill>
            </a:endParaRPr>
          </a:p>
          <a:p>
            <a:pPr marL="342900" lvl="0" indent="-342900" defTabSz="457200">
              <a:lnSpc>
                <a:spcPct val="100000"/>
              </a:lnSpc>
              <a:spcBef>
                <a:spcPts val="0"/>
              </a:spcBef>
              <a:spcAft>
                <a:spcPts val="600"/>
              </a:spcAft>
              <a:buFont typeface="Arial"/>
              <a:buChar char="•"/>
              <a:defRPr/>
            </a:pPr>
            <a:endParaRPr lang="en-US" sz="2400" dirty="0">
              <a:solidFill>
                <a:srgbClr val="990000"/>
              </a:solidFill>
            </a:endParaRPr>
          </a:p>
          <a:p>
            <a:pPr>
              <a:lnSpc>
                <a:spcPct val="100000"/>
              </a:lnSpc>
              <a:spcBef>
                <a:spcPts val="0"/>
              </a:spcBef>
              <a:spcAft>
                <a:spcPts val="600"/>
              </a:spcAft>
            </a:pPr>
            <a:endParaRPr lang="en-US" sz="2400" dirty="0">
              <a:solidFill>
                <a:srgbClr val="000000"/>
              </a:solidFill>
            </a:endParaRPr>
          </a:p>
          <a:p>
            <a:pPr>
              <a:lnSpc>
                <a:spcPct val="100000"/>
              </a:lnSpc>
              <a:spcBef>
                <a:spcPts val="0"/>
              </a:spcBef>
              <a:spcAft>
                <a:spcPts val="600"/>
              </a:spcAft>
            </a:pPr>
            <a:endParaRPr lang="en-US" sz="2400" dirty="0"/>
          </a:p>
        </p:txBody>
      </p:sp>
      <p:pic>
        <p:nvPicPr>
          <p:cNvPr id="4" name="Picture 3">
            <a:extLst>
              <a:ext uri="{FF2B5EF4-FFF2-40B4-BE49-F238E27FC236}">
                <a16:creationId xmlns:a16="http://schemas.microsoft.com/office/drawing/2014/main" id="{1B084054-8047-9149-98D5-C2ECDA8FC560}"/>
              </a:ext>
            </a:extLst>
          </p:cNvPr>
          <p:cNvPicPr>
            <a:picLocks noChangeAspect="1"/>
          </p:cNvPicPr>
          <p:nvPr/>
        </p:nvPicPr>
        <p:blipFill>
          <a:blip r:embed="rId3"/>
          <a:stretch>
            <a:fillRect/>
          </a:stretch>
        </p:blipFill>
        <p:spPr>
          <a:xfrm>
            <a:off x="1190737" y="2509323"/>
            <a:ext cx="5918200" cy="1676400"/>
          </a:xfrm>
          <a:prstGeom prst="rect">
            <a:avLst/>
          </a:prstGeom>
        </p:spPr>
      </p:pic>
      <p:cxnSp>
        <p:nvCxnSpPr>
          <p:cNvPr id="5" name="Straight Connector 4">
            <a:extLst>
              <a:ext uri="{FF2B5EF4-FFF2-40B4-BE49-F238E27FC236}">
                <a16:creationId xmlns:a16="http://schemas.microsoft.com/office/drawing/2014/main" id="{FAB71135-7B45-3942-AB6E-20D2BB687123}"/>
              </a:ext>
            </a:extLst>
          </p:cNvPr>
          <p:cNvCxnSpPr>
            <a:cxnSpLocks/>
          </p:cNvCxnSpPr>
          <p:nvPr/>
        </p:nvCxnSpPr>
        <p:spPr>
          <a:xfrm>
            <a:off x="1254879" y="4130753"/>
            <a:ext cx="5202155" cy="0"/>
          </a:xfrm>
          <a:prstGeom prst="line">
            <a:avLst/>
          </a:prstGeom>
          <a:noFill/>
          <a:ln w="25400" cap="flat" cmpd="sng" algn="ctr">
            <a:solidFill>
              <a:schemeClr val="accent4">
                <a:lumMod val="60000"/>
                <a:lumOff val="40000"/>
              </a:schemeClr>
            </a:solidFill>
            <a:prstDash val="solid"/>
          </a:ln>
          <a:effectLst>
            <a:outerShdw blurRad="40000" dist="20000" dir="5400000" rotWithShape="0">
              <a:srgbClr val="000000">
                <a:alpha val="38000"/>
              </a:srgbClr>
            </a:outerShdw>
          </a:effectLst>
        </p:spPr>
      </p:cxnSp>
      <p:cxnSp>
        <p:nvCxnSpPr>
          <p:cNvPr id="6" name="Straight Arrow Connector 5">
            <a:extLst>
              <a:ext uri="{FF2B5EF4-FFF2-40B4-BE49-F238E27FC236}">
                <a16:creationId xmlns:a16="http://schemas.microsoft.com/office/drawing/2014/main" id="{CF9FD0AA-9279-8343-BC61-0F8C4E2A3CA2}"/>
              </a:ext>
            </a:extLst>
          </p:cNvPr>
          <p:cNvCxnSpPr>
            <a:cxnSpLocks/>
            <a:stCxn id="7" idx="1"/>
          </p:cNvCxnSpPr>
          <p:nvPr/>
        </p:nvCxnSpPr>
        <p:spPr>
          <a:xfrm flipH="1" flipV="1">
            <a:off x="5464885" y="4170096"/>
            <a:ext cx="631115" cy="367550"/>
          </a:xfrm>
          <a:prstGeom prst="straightConnector1">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sp>
        <p:nvSpPr>
          <p:cNvPr id="7" name="TextBox 6">
            <a:extLst>
              <a:ext uri="{FF2B5EF4-FFF2-40B4-BE49-F238E27FC236}">
                <a16:creationId xmlns:a16="http://schemas.microsoft.com/office/drawing/2014/main" id="{BA5BBD90-27BB-EC42-A676-22D3F633BBF0}"/>
              </a:ext>
            </a:extLst>
          </p:cNvPr>
          <p:cNvSpPr txBox="1"/>
          <p:nvPr/>
        </p:nvSpPr>
        <p:spPr>
          <a:xfrm>
            <a:off x="6096000" y="4337591"/>
            <a:ext cx="2444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add an action, </a:t>
            </a:r>
            <a:r>
              <a:rPr kumimoji="0" lang="en-US" sz="2000" b="0" i="1" u="none" strike="noStrike" kern="0" cap="none" spc="0" normalizeH="0" baseline="0" noProof="0" dirty="0">
                <a:ln>
                  <a:noFill/>
                </a:ln>
                <a:effectLst/>
                <a:uLnTx/>
                <a:uFillTx/>
              </a:rPr>
              <a:t>reduce</a:t>
            </a:r>
          </a:p>
        </p:txBody>
      </p:sp>
      <p:sp>
        <p:nvSpPr>
          <p:cNvPr id="10" name="Rectangle 9">
            <a:extLst>
              <a:ext uri="{FF2B5EF4-FFF2-40B4-BE49-F238E27FC236}">
                <a16:creationId xmlns:a16="http://schemas.microsoft.com/office/drawing/2014/main" id="{3F43B0FE-820F-5840-B083-639329625800}"/>
              </a:ext>
            </a:extLst>
          </p:cNvPr>
          <p:cNvSpPr/>
          <p:nvPr/>
        </p:nvSpPr>
        <p:spPr>
          <a:xfrm>
            <a:off x="7301668" y="3339099"/>
            <a:ext cx="4099492" cy="830997"/>
          </a:xfrm>
          <a:prstGeom prst="rect">
            <a:avLst/>
          </a:prstGeom>
        </p:spPr>
        <p:txBody>
          <a:bodyPr wrap="square">
            <a:spAutoFit/>
          </a:bodyPr>
          <a:lstStyle/>
          <a:p>
            <a:r>
              <a:rPr lang="en-US" altLang="zh-CN" sz="1600" b="1" dirty="0"/>
              <a:t>reduce(op: (A,</a:t>
            </a:r>
            <a:r>
              <a:rPr lang="en-US" altLang="zh-CN" sz="1600" b="1" baseline="0" dirty="0"/>
              <a:t> A</a:t>
            </a:r>
            <a:r>
              <a:rPr lang="en-US" altLang="zh-CN" sz="1600" b="1" dirty="0"/>
              <a:t>) =&gt; A): A</a:t>
            </a:r>
          </a:p>
          <a:p>
            <a:r>
              <a:rPr lang="en-US" sz="1600" dirty="0"/>
              <a:t>Combine the elements in the RDD together using op function and return result</a:t>
            </a:r>
          </a:p>
        </p:txBody>
      </p:sp>
    </p:spTree>
    <p:extLst>
      <p:ext uri="{BB962C8B-B14F-4D97-AF65-F5344CB8AC3E}">
        <p14:creationId xmlns:p14="http://schemas.microsoft.com/office/powerpoint/2010/main" val="1718771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2628</TotalTime>
  <Words>2799</Words>
  <Application>Microsoft Macintosh PowerPoint</Application>
  <PresentationFormat>Widescreen</PresentationFormat>
  <Paragraphs>351</Paragraphs>
  <Slides>38</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Introduction to Spark and GeoSpark </vt:lpstr>
      <vt:lpstr>Hadoop MapReduce VS. Apache Spark</vt:lpstr>
      <vt:lpstr>What is Spark</vt:lpstr>
      <vt:lpstr>Resilient Distributed Datasets (RDDs)</vt:lpstr>
      <vt:lpstr>Partitioning Strategy of RDDs</vt:lpstr>
      <vt:lpstr>RDD Operations - Transformation VS. Action</vt:lpstr>
      <vt:lpstr>Example</vt:lpstr>
      <vt:lpstr>Example</vt:lpstr>
      <vt:lpstr>Example (Cont.)</vt:lpstr>
      <vt:lpstr>Benefits of Laziness</vt:lpstr>
      <vt:lpstr>Common Transformations</vt:lpstr>
      <vt:lpstr>Common Transformations</vt:lpstr>
      <vt:lpstr>Common Transformations</vt:lpstr>
      <vt:lpstr>Common Actions</vt:lpstr>
      <vt:lpstr>Common Actions</vt:lpstr>
      <vt:lpstr>How Spark Jobs are Executed</vt:lpstr>
      <vt:lpstr>How Spark Jobs are Executed</vt:lpstr>
      <vt:lpstr>How Spark Jobs are Executed</vt:lpstr>
      <vt:lpstr>How Spark Jobs are Executed</vt:lpstr>
      <vt:lpstr>Example</vt:lpstr>
      <vt:lpstr>Example</vt:lpstr>
      <vt:lpstr>Programming with Spark</vt:lpstr>
      <vt:lpstr>Programming with Spark</vt:lpstr>
      <vt:lpstr>Programming with Spark</vt:lpstr>
      <vt:lpstr>Programming with Spark</vt:lpstr>
      <vt:lpstr>Caching and Persistence</vt:lpstr>
      <vt:lpstr>Word Count Example Using Spark RDD</vt:lpstr>
      <vt:lpstr>Spark SQL</vt:lpstr>
      <vt:lpstr>Spark SQL - DataFrame</vt:lpstr>
      <vt:lpstr>Managing Spatial Data in Spark</vt:lpstr>
      <vt:lpstr>Managing Spatial Data in Spark</vt:lpstr>
      <vt:lpstr>Apache Sedona (GeoSpark)</vt:lpstr>
      <vt:lpstr>Spatial RDD (SRDD) Layer</vt:lpstr>
      <vt:lpstr>SRDD Partitioning</vt:lpstr>
      <vt:lpstr>Building Local Indexes</vt:lpstr>
      <vt:lpstr>Spatial SQL Example</vt:lpstr>
      <vt:lpstr>Assignment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Spark and GeoSpark </dc:title>
  <dc:creator>Yijun Lin</dc:creator>
  <cp:lastModifiedBy>Yijun Lin</cp:lastModifiedBy>
  <cp:revision>18</cp:revision>
  <dcterms:created xsi:type="dcterms:W3CDTF">2022-01-30T06:01:46Z</dcterms:created>
  <dcterms:modified xsi:type="dcterms:W3CDTF">2022-02-02T21:28:51Z</dcterms:modified>
</cp:coreProperties>
</file>